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4.xml" ContentType="application/vnd.openxmlformats-officedocument.presentationml.notesSlide+xml"/>
  <Override PartName="/ppt/ink/ink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9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0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2.xml" ContentType="application/inkml+xml"/>
  <Override PartName="/ppt/tags/tag11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43.xml" ContentType="application/vnd.openxmlformats-officedocument.presentationml.notesSlide+xml"/>
  <Override PartName="/ppt/tags/tag12.xml" ContentType="application/vnd.openxmlformats-officedocument.presentationml.tags+xml"/>
  <Override PartName="/ppt/notesSlides/notesSlide44.xml" ContentType="application/vnd.openxmlformats-officedocument.presentationml.notesSlide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32" r:id="rId2"/>
  </p:sldMasterIdLst>
  <p:notesMasterIdLst>
    <p:notesMasterId r:id="rId52"/>
  </p:notesMasterIdLst>
  <p:sldIdLst>
    <p:sldId id="322" r:id="rId3"/>
    <p:sldId id="1188" r:id="rId4"/>
    <p:sldId id="860" r:id="rId5"/>
    <p:sldId id="305" r:id="rId6"/>
    <p:sldId id="759" r:id="rId7"/>
    <p:sldId id="1054" r:id="rId8"/>
    <p:sldId id="1151" r:id="rId9"/>
    <p:sldId id="1056" r:id="rId10"/>
    <p:sldId id="1152" r:id="rId11"/>
    <p:sldId id="1153" r:id="rId12"/>
    <p:sldId id="1154" r:id="rId13"/>
    <p:sldId id="1063" r:id="rId14"/>
    <p:sldId id="1119" r:id="rId15"/>
    <p:sldId id="1155" r:id="rId16"/>
    <p:sldId id="1156" r:id="rId17"/>
    <p:sldId id="1158" r:id="rId18"/>
    <p:sldId id="1159" r:id="rId19"/>
    <p:sldId id="1194" r:id="rId20"/>
    <p:sldId id="1160" r:id="rId21"/>
    <p:sldId id="957" r:id="rId22"/>
    <p:sldId id="1161" r:id="rId23"/>
    <p:sldId id="1162" r:id="rId24"/>
    <p:sldId id="1163" r:id="rId25"/>
    <p:sldId id="1105" r:id="rId26"/>
    <p:sldId id="1164" r:id="rId27"/>
    <p:sldId id="1165" r:id="rId28"/>
    <p:sldId id="1166" r:id="rId29"/>
    <p:sldId id="1167" r:id="rId30"/>
    <p:sldId id="1168" r:id="rId31"/>
    <p:sldId id="1169" r:id="rId32"/>
    <p:sldId id="1170" r:id="rId33"/>
    <p:sldId id="1106" r:id="rId34"/>
    <p:sldId id="1171" r:id="rId35"/>
    <p:sldId id="1172" r:id="rId36"/>
    <p:sldId id="1174" r:id="rId37"/>
    <p:sldId id="1107" r:id="rId38"/>
    <p:sldId id="1175" r:id="rId39"/>
    <p:sldId id="1176" r:id="rId40"/>
    <p:sldId id="1177" r:id="rId41"/>
    <p:sldId id="1104" r:id="rId42"/>
    <p:sldId id="1178" r:id="rId43"/>
    <p:sldId id="1179" r:id="rId44"/>
    <p:sldId id="1180" r:id="rId45"/>
    <p:sldId id="1181" r:id="rId46"/>
    <p:sldId id="1191" r:id="rId47"/>
    <p:sldId id="309" r:id="rId48"/>
    <p:sldId id="308" r:id="rId49"/>
    <p:sldId id="310" r:id="rId50"/>
    <p:sldId id="291" r:id="rId51"/>
  </p:sldIdLst>
  <p:sldSz cx="9144000" cy="5143500" type="screen16x9"/>
  <p:notesSz cx="6858000" cy="9144000"/>
  <p:custDataLst>
    <p:tags r:id="rId53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00"/>
    <a:srgbClr val="E7E9EB"/>
    <a:srgbClr val="592A8A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8" autoAdjust="0"/>
    <p:restoredTop sz="85290" autoAdjust="0"/>
  </p:normalViewPr>
  <p:slideViewPr>
    <p:cSldViewPr snapToGrid="0" showGuides="1">
      <p:cViewPr varScale="1">
        <p:scale>
          <a:sx n="77" d="100"/>
          <a:sy n="77" d="100"/>
        </p:scale>
        <p:origin x="1108" y="18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07:51:47.7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01:28:36.22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01:31:05.2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1:50.23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3903 1625,'-1'1,"1"0,0 0,-1 0,1 0,-1 0,1-1,-1 1,1 0,-1 0,1 0,-1 0,0-1,0 1,1 0,-1-1,0 1,0 0,0-1,-1 1,-23 12,15-8,-6 3,0 0,-1-1,1 0,-2-1,1-1,-1-1,0 0,0-2,0 0,-27 0,-971-4,550 3,453-2,-1-1,1 0,-14-4,-12-1,26 5,-30-5,-77-2,103 8,0 0,-23-6,21 4,-29-3,-28-3,53 5,-37-1,34 5,4 0,-1 0,1-2,-33-6,35 5,1 0,-38 1,38 2,-1-1,1-1,-21-4,-83-12,-11 0,130 18,-151-26,107 19,30 4,-1 0,-19 0,4 3,11 1,1-2,-1 0,-42-8,34 2,15 3,-1 0,-30-12,-6-5,38 16,0-1,0 0,1-1,-1-1,2 0,-24-18,31 20,0 0,1-1,-8-10,9 11,0 0,0 0,-1 1,0-1,-7-5,6 5,0 0,0 0,1 0,0-1,1 0,0 0,0 0,0-1,-5-14,4 9,-1 0,-9-13,2 2,1 0,0 0,-11-38,4 12,16 40,0-1,0 1,1 0,1-1,-1-16,3-58,1 29,-3-20,3-77,0 143,1 1,0-1,0 1,1 0,1 0,-1 0,1 0,11-13,-2 1,-6 9,1 0,0 1,1 1,12-10,-9 8,-1-1,13-15,-17 19,0 1,0-1,1 2,0-1,21-11,-17 10,0 0,18-17,-25 21,1 0,-1 1,1-1,0 2,1-1,-1 1,12-4,19-10,-19 9,39-13,-4 2,-33 12,-1 0,1 1,0 1,0 1,0 0,0 2,42 1,-46 0,-1 0,27-6,-2 0,7-1,-16 4,53-3,-62 6,43-8,-14 1,52-7,-57 7,90-4,937 13,-1050 0,38 7,-37-4,30 1,142 13,-40-2,192 16,-141-10,53 14,-221-30,53 15,20 5,-62-18,92 30,-132-34,1 1,17 11,-20-10,1-1,0 0,21 7,-18-9,0 1,0 1,0 0,-1 1,0 0,0 1,0 0,-1 1,0 0,16 16,-21-19,0 1,1-1,0-1,0 1,12 4,-10-4,-1-1,0 2,14 9,82 75,-97-84,0 0,-1 0,0 1,0 0,0 0,-1 1,0-1,0 1,-1 0,6 17,-6-12,0 1,-2 0,1 0,-2 1,0-1,0 17,-2-7,2 1,1 0,5 25,-1-14,-3 1,-1-1,-1 1,-6 46,3-70,-1 1,-1-1,0 0,-1 0,0-1,0 1,-2-1,0 0,0-1,-10 12,-2 14,17-32,0 0,0 1,-1-1,0 0,0 0,-1 0,1-1,-7 7,-3 1,-18 25,-9 9,9-19,22-21,1 1,0 1,0-1,-10 15,14-18,-1 1,0 0,0-1,0 0,0 0,0-1,-1 1,-11 4,-22 15,23-11,5-3,0 0,-1-1,0 0,0-1,-1-1,-14 6,-5-1,-51 26,50-20,14-6,-33 13,15-13,29-10,0 1,0 0,1 1,-1 0,-10 6,1 0,0 1,-1-2,0 0,0-2,0 1,-1-2,0-1,0 0,-35 1,40-4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29.8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 0,'0'3,"-3"0,0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31.1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1,'0'269,"0"-264,0 0,1 0,-1 0,1 0,2 6,1-2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32.1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0,'0'3,"0"2,0 4,0 2,0 2,0 1,0 0,0 1,0 0,0-1,0 1,0-1,0 0,0 0,0 1,0-1,0-3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33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16,'60'1,"65"-3,-55-12,-58 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35.0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28 0,'0'5,"-1"0,0 0,0 0,0 0,-1 0,1 0,-5 7,3-7,1 0,0-1,1 1,-1 0,1 0,0 0,0 0,0 8,9 51,-2-29,-2-13,1 0,10 27,-8-31,-3-7,1 0,0 0,12 16,-12-20,0 1,-1-1,0 1,0 0,-1 0,0 1,0-1,2 11,-4-7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36.0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0,'0'38,"-1"-15,1 0,1 1,8 44,-6-54,-1 1,1 27,-3-26,1 0,4 22,24 59,-26-87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37.6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35,'59'1,"66"-3,-110 1,1-2,-1 0,0-1,0 0,20-10,-27 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08:04:34.2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38.3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 1,'-2'59,"1"-32,0 0,2 0,5 31,-3-46,0 0,1-1,6 12,-5-11,0 0,4 19,-7-24,-1 0,1 0,1 0,-1-1,1 1,0-1,1 0,-1 0,1 0,0 0,8 7,-6-7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40.4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15,'42'-13,"-40"12,0 1,0 0,0 0,0 0,0 0,0 0,0 0,0 1,0-1,0 1,0-1,0 1,0 0,0 0,0 0,-1 0,1 0,0 0,-1 0,1 0,2 3,-2-1,0 0,0 0,-1 0,1 1,-1-1,0 0,0 1,0-1,0 0,0 1,-1 5,1 5,-1 1,-1-1,-1 0,0 0,-4 16,0-12,-3 22,8-38,1 0,0-1,0 1,0 0,0 0,1 0,-1 0,0 0,1 0,-1 0,1 0,0 0,0 0,0-1,0 1,2 3,5 4,10 11,-1 1,26 42,-27-38,-11-18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42.5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0 336,'0'-269,"1"262,-1 1,1 0,0 0,1-1,2-6,-4 11,1 1,-1-1,1 1,0-1,0 1,0 0,0-1,0 1,0 0,0 0,2-2,-3 3,1-1,0 1,-1 0,1-1,0 1,-1 0,1 0,0 0,0-1,-1 1,1 0,0 0,0 0,-1 0,1 1,0-1,-1 0,1 0,0 0,0 0,-1 1,1-1,-1 0,1 1,0-1,0 1,1 0,0 1,0-1,0 1,-1 0,1-1,-1 1,1 0,-1 0,0 0,1 0,-1 0,0 0,0 0,0 3,7 35,-8-34,1 0,0-1,0 1,0-1,0 1,1-1,4 9,12 17,15 39,-30-63,2 4,-3-20,-5-40,2 34,-1-1,2 1,0 0,1-1,1 1,0 0,6-20,-7 32,1-1,-1 0,1 1,0-1,1 1,-1 0,1 0,-1 0,1 0,0 0,5-4,-8 7,1-1,0 1,0-1,0 1,0 0,0-1,0 1,0 0,0-1,0 1,0 0,0 0,0 0,0 0,0 0,0 0,0 0,0 1,1-1,0 1,-1 0,1 0,-1 0,1 0,-1 0,0 0,0 1,0-1,1 0,-1 1,0-1,0 1,-1-1,1 1,1 1,14 34,-10-22,0 0,2 0,0-1,12 18,-15-25,-1 0,0 1,0-1,-1 1,0 0,3 12,-4-14,-1 1,2-1,-1 1,0-1,1 0,1 0,-1 0,1 0,-1-1,2 1,6 6,-3-5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43.2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0,'0'17,"0"-1,2 0,0 0,0 0,1 0,1 0,1-1,10 24,0 8,-14-40,1 0,0-1,0 0,0 1,1-1,0 0,0 0,0 0,9 10,11 9,-14-19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44.0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95 0,'-4'1,"1"1,0-1,0 1,0 0,0 0,1 0,-1 0,0 1,1-1,0 0,-1 1,-1 3,-4 2,4-3,-3 1,1 0,0 1,0 0,-7 12,12-17,0-1,0 1,1 0,-1 0,0 0,1 0,-1 0,1 0,-1 0,1 0,0 0,0 0,0 0,0 0,0 0,1 0,-1 0,1 0,-1 0,1 0,0 0,-1 0,1 0,0 0,2 2,4 3,-1 1,1-1,1 0,-1-1,1 0,1 0,-1 0,13 5,21 15,-22-3,-15-17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44.9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1,'0'26,"4"34,-3-50,1-1,1 1,-1-1,1 0,1 1,8 14,-8-15,0 0,0 0,2 12,6 14,-2-5,-8-20,2 1,0-1,5 11,-8-19,0 0,0 0,0 0,0-1,1 1,-1 0,0-1,1 1,-1-1,1 0,0 1,-1-1,1 0,0 0,0 0,0 0,0 0,0-1,0 1,0 0,3 0,2-2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46.0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1,'0'0,"0"1,1 0,-1-1,0 1,0-1,1 1,-1-1,0 1,1-1,-1 1,1-1,-1 0,0 1,1-1,-1 0,1 1,-1-1,1 0,-1 1,1-1,-1 0,1 0,-1 0,1 1,0-1,-1 0,2 0,19 3,-14-2,0 0,1 2,-1-1,0 1,0 0,8 5,-8-5,0 1,0-1,1 0,-1 0,10 1,15 2,-13-2,1-1,33 1,116-5,-157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47.9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270 1,'-6'0,"0"0,-1 0,1 1,-1-1,1 2,-1-1,1 0,0 1,-11 5,-47 25,20-13,35-16,-1 1,0 0,-17 11,25-13,-1 0,1 0,0 0,0 0,0 0,0 0,0 1,0-1,1 1,-1-1,1 1,0 0,-1-1,1 1,0 0,1 0,-1 0,0 4,-1 23,3 42,1-19,-2-47,1 0,0 0,0 0,0-1,1 1,0 0,4 7,5 20,-8-23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48.8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1,'2'0,"4"0,2 0,3 0,2 0,1 0,1 0,-1 0,1 0,0 0,-1 0,1 0,-1 0,0 0,0 0,-2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49.27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 1,'0'2,"0"4,0 2,-3 1,0 1,0 1,0 1,2 1,-1 0,2 1,0 1,0-1,0-2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01:12:14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49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0,'0'3,"0"2,0 4,0 2,0 2,0 1,0 0,0 1,0-3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2T03:43:50.6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0 245,'0'-8,"0"1,1-1,0 1,0-1,0 1,1-1,0 1,1 0,-1 0,7-11,10-28,-16 34,2 1,-1 0,12-18,-13 25,0 0,1 1,-1-1,1 1,0 0,0 0,0 1,0-1,0 1,1 0,-1 0,1 0,0 1,-1-1,1 1,0 0,0 0,-1 1,1 0,0 0,6 0,-6 0,0 1,0-1,0 1,0 0,0 0,0 1,0 0,-1-1,1 1,-1 1,1-1,-1 1,0 0,0 0,0 0,0 0,0 1,-1-1,0 1,4 5,4 7,0-1,1-1,22 21,-30-31,11 10,-12-12,0 0,-1 0,0 0,1 1,-1-1,0 1,0 0,0-1,-1 1,1 0,-1 0,1 0,-1 0,0 0,0 0,0 0,0 4,0-2,1 0,-1 1,1-1,5 8,-1 1,-2-5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09:15:45.3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2798 1053,'-6'-1,"0"0,0-1,1 0,-1 0,0-1,1 1,0-1,0 0,-7-6,-4-1,-48-20,43 22,-26-15,24 10,0 1,-1 1,-1 1,-38-10,43 13,-1 0,-36-21,39 19,0 0,0 1,-39-11,26 10,1 0,-46-23,-30-9,82 32,-38-19,44 19,0 1,0 0,-1 1,-20-4,25 8,0-2,0 0,-21-10,20 7,-1 1,-19-5,-4 0,29 8,0 0,-1 1,1 1,-20-3,10 3,0-1,0-1,1 0,-1-1,1-2,1 0,-1-1,-18-11,28 15,-1 0,1 1,0 0,-1 0,0 1,-17-2,-7-1,20 1,0 0,-20-10,10 4,-9-5,23 10,0 0,-20-5,-108-38,93 30,-54-14,95 31,-1-1,0 0,1 0,0 0,-7-5,-16-8,-11 0,2 1,-43-11,68 22,-1-1,0-1,-19-11,-15-6,29 16,-19-8,0-1,-44-25,72 35,-1 1,1-1,-1 2,1-1,-1 1,0 1,-1-1,1 1,-12 0,11 0,0-1,0 0,0 0,-11-6,0 0,-24-1,9 2,27 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09:15:46.7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497 76,'1'20,"1"0,9 38,-6-38,-1 1,1 38,-3-37,0 0,10 41,0-1,-6-29,-3-14,0-1,0 25,-3-40,0 1,0-1,0 1,-1 0,1-1,-1 1,0-1,0 1,0-1,-1 0,-3 7,4-8,-1 0,0-1,0 1,0 0,0-1,0 1,0-1,-1 1,1-1,0 0,-1 0,1 0,-1 0,1-1,-1 1,0-1,-2 1,-88 8,62-5,1-1,-1-1,-45-4,10 0,41 3,-40 6,64-7,0 0,0 0,0 0,0 0,0 0,0 0,0 0,0 0,1-1,-1 1,0 0,0-1,0 1,0-1,1 1,-1-1,0 1,0-1,1 1,-1-1,1 0,-1 1,0-1,1 0,-1 0,1 1,-1-1,1 0,0 0,-1 0,1 0,0 0,0 1,0-1,-1 0,1 0,0-1,-1-41,2 34,-1-11,0-1,-2 1,-3-22,-12-101,3 16,-14-4,23 109,5 22,0-1,0 0,0 0,0 1,0-1,0 0,0 1,0-1,0 0,1 0,-1 1,0-1,0 0,1 1,-1-1,1 1,-1-1,0 0,1 1,-1-1,1 1,-1-1,1 1,0 0,-1-1,1 1,-1-1,1 1,0 0,-1 0,1-1,0 1,-1 0,1 0,0 0,0 0,-1 0,1-1,0 1,-1 1,2-1,40 1,-32-1,21 2,15-1,48-3,-52-5,-29 5,-1-1,20 1,-23 2,0 0,-1-1,1 0,0 0,0-1,-1 0,14-6,-14 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3T09:16:25.0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1,'-3'0,"0"0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01:12:18.1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4,'0'-4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01:18:14.1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01:21:46.6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01:22:21.7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01:26:00.7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58 0,'0'4,"-4"2,-1 3,-5 1,-3-2,-1 1,3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01:26:09.6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1391 1863,'-60'-1,"-69"2,72 11,42-9,0 0,-18 2,-203-3,121-3,90-1,1-1,-43-9,42 6,15 3,1 0,0 0,-1-1,-13-9,-12-4,2 1,-44-27,48 25,12 8,0 0,-20-18,31 22,-1 0,1 0,1-1,-1 0,1 1,1-2,-9-14,2 0,-26-39,27 48,1 0,1-1,0 0,1-1,0 0,1 0,-4-18,-1-19,-28-83,26 93,1-2,-8-70,6 32,8 35,2 0,4-89,2 55,-1 68,0 0,1 1,0-1,1 0,1 1,0-1,0 1,1 0,1 0,0 1,11-16,3 0,0 1,2 1,33-30,-26 33,-22 17,0 0,-1 0,0 0,8-9,-1 0,1 1,1 1,0 0,1 1,23-13,-25 16,1 2,17-7,-20 9,0-1,0 0,-1-1,18-11,2-2,0 1,2 1,0 2,54-17,-67 25,-2 1,0 1,0 1,0 1,34-2,77 7,-46 0,293-2,-367 0,-1 1,1 0,0 0,0 1,0 0,-1 1,1 0,14 7,-1 2,35 27,-7-4,-40-27,0 0,0 1,-1 1,0-1,12 19,16 16,-23-30,7 6,-1 2,0 1,30 45,7 26,19 33,-61-93,22 68,5 13,-37-102,0 0,-1 0,-1 0,0 0,-1 1,-1-1,1 25,-1 0,10 38,-6-50,2 38,-6-40,0 1,-2 0,-1-1,-1 1,-1-1,-12 40,10-40,0-1,1 1,1-1,-1 32,4-39,-2 5,-1-1,-11 38,-4 13,15-47,1 33,2-35,-1-1,-4 24,4-38,0 1,0-1,0 0,-1 0,-1 0,1-1,-1 1,0-1,-9 12,-2-4,1 0,-21 14,10-9,20-15,-1-1,0 0,-1 0,1 0,0-1,-1 0,1 0,-1-1,-11 2,-16 4,6-1,1-2,-1 0,0-2,1-1,-1-2,-28-3,47 2,1 0,0-1,-1 1,1-2,1 1,-1-1,0 0,1-1,-12-9,7 6,0 0,-15-7,-51-20,62 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Cisco Networking Academy Program</a:t>
            </a:r>
          </a:p>
          <a:p>
            <a:r>
              <a:rPr lang="en-US" dirty="0"/>
              <a:t>Introduction to Networks v7.0 (ITN)</a:t>
            </a:r>
          </a:p>
          <a:p>
            <a:r>
              <a:rPr lang="en-US" dirty="0"/>
              <a:t>Module 12: IPv6 Addressing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0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12.2 – IPv6 Address Representation</a:t>
            </a:r>
          </a:p>
          <a:p>
            <a:r>
              <a:rPr lang="en-US" dirty="0"/>
              <a:t>12.2.2 – Rule 2 – Double Colon</a:t>
            </a:r>
          </a:p>
          <a:p>
            <a:r>
              <a:rPr lang="en-US" dirty="0"/>
              <a:t>12.2.4 – Activity – IPv6 Address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46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12-IPv6 Addressing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12.2 IPv4 Address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55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12.3 – IPv6 Address Types</a:t>
            </a:r>
          </a:p>
          <a:p>
            <a:r>
              <a:rPr lang="en-US" dirty="0"/>
              <a:t>12.3.1 – Unicast, Multicast, Anycast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81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12.3 – IPv6 Address Types</a:t>
            </a:r>
          </a:p>
          <a:p>
            <a:r>
              <a:rPr lang="en-US" dirty="0"/>
              <a:t>12.3.2 – IPv6 Prefix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02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communicating with our next door </a:t>
            </a:r>
            <a:r>
              <a:rPr lang="en-US" dirty="0" err="1"/>
              <a:t>neighbour</a:t>
            </a:r>
            <a:endParaRPr lang="en-US" dirty="0"/>
          </a:p>
          <a:p>
            <a:endParaRPr lang="en-US" dirty="0"/>
          </a:p>
          <a:p>
            <a:r>
              <a:rPr lang="en-US" dirty="0"/>
              <a:t>12 – IPv6 Addressing</a:t>
            </a:r>
          </a:p>
          <a:p>
            <a:r>
              <a:rPr lang="en-US" dirty="0"/>
              <a:t>12.3 – IPv6 Address Types</a:t>
            </a:r>
          </a:p>
          <a:p>
            <a:r>
              <a:rPr lang="en-US" dirty="0"/>
              <a:t>12.3.3 – Types of IPv6 unicast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37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12.3 – IPv6 Address Types</a:t>
            </a:r>
          </a:p>
          <a:p>
            <a:r>
              <a:rPr lang="en-US" dirty="0"/>
              <a:t>12.3.5 – IPv6 GUA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46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like phone</a:t>
            </a:r>
          </a:p>
          <a:p>
            <a:r>
              <a:rPr lang="en-US" dirty="0"/>
              <a:t>60 – 03 – 9887 – 1200</a:t>
            </a:r>
          </a:p>
          <a:p>
            <a:r>
              <a:rPr lang="en-US" dirty="0"/>
              <a:t>Country –Selangor – </a:t>
            </a:r>
            <a:r>
              <a:rPr lang="en-US" dirty="0" err="1"/>
              <a:t>bukit</a:t>
            </a:r>
            <a:r>
              <a:rPr lang="en-US" dirty="0"/>
              <a:t> </a:t>
            </a:r>
            <a:r>
              <a:rPr lang="en-US" dirty="0" err="1"/>
              <a:t>jalil</a:t>
            </a:r>
            <a:r>
              <a:rPr lang="en-US" dirty="0"/>
              <a:t> – house number</a:t>
            </a:r>
          </a:p>
          <a:p>
            <a:r>
              <a:rPr lang="en-US" dirty="0"/>
              <a:t>12 – IPv6 Addressing</a:t>
            </a:r>
          </a:p>
          <a:p>
            <a:r>
              <a:rPr lang="en-US" dirty="0"/>
              <a:t>12.3 – IPv6 Address Types</a:t>
            </a:r>
          </a:p>
          <a:p>
            <a:r>
              <a:rPr lang="en-US" dirty="0"/>
              <a:t>12.3.5 – IPv6 GUA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9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12.8 – Subnet an IPv6 Network</a:t>
            </a:r>
          </a:p>
          <a:p>
            <a:r>
              <a:rPr lang="en-US" dirty="0"/>
              <a:t>12.8.1 – Subnet Using the Subnet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14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12.3 – IPv6 Address Types</a:t>
            </a:r>
          </a:p>
          <a:p>
            <a:r>
              <a:rPr lang="en-US" dirty="0"/>
              <a:t>12.3.6 – IPv6 LLA</a:t>
            </a:r>
          </a:p>
          <a:p>
            <a:r>
              <a:rPr lang="en-US" dirty="0"/>
              <a:t>12.3.7 – Check Your Understanding – IPv6 Address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69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12-IPv6 Addressing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12.4- GUA and LLA Static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4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3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GB" dirty="0"/>
              <a:t>12- IPv6 Addressing</a:t>
            </a:r>
          </a:p>
          <a:p>
            <a:pPr>
              <a:buFontTx/>
              <a:buNone/>
            </a:pPr>
            <a:r>
              <a:rPr lang="en-GB" dirty="0"/>
              <a:t>12.0.2 What will I learn to do in this module</a:t>
            </a:r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12.4 – GUA and LLA Static Configuration</a:t>
            </a:r>
          </a:p>
          <a:p>
            <a:r>
              <a:rPr lang="en-US" dirty="0"/>
              <a:t>12.4.1 – Static GUA Configuration on a Router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7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12.4 – GUA and LLA Static Configuration</a:t>
            </a:r>
          </a:p>
          <a:p>
            <a:r>
              <a:rPr lang="en-US" dirty="0"/>
              <a:t>12.4.2 – Static GUA Configuration on a Windows 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4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12.4 – GUA and LLA Static Configuration</a:t>
            </a:r>
          </a:p>
          <a:p>
            <a:r>
              <a:rPr lang="en-US" dirty="0"/>
              <a:t>12.4.3 – Static GUA Configuration of a Link-Local Unicast Address</a:t>
            </a:r>
          </a:p>
          <a:p>
            <a:r>
              <a:rPr lang="en-US" dirty="0"/>
              <a:t>12.4.4 – Syntax Checker – GUA and LLA Static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87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12-IPv6 Addressing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12.5 IPv4 Dynamic Addressing for IPv6 GUAs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52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12.5 – Dynamic Addressing for IPv6 GUAs</a:t>
            </a:r>
          </a:p>
          <a:p>
            <a:r>
              <a:rPr lang="en-US" dirty="0"/>
              <a:t>12.5.1 – RS and RA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90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12.5 – Dynamic Addressing for IPv6 GUAs</a:t>
            </a:r>
          </a:p>
          <a:p>
            <a:r>
              <a:rPr lang="en-US" dirty="0"/>
              <a:t>12.5.2 – Method 1: SLAAC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76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12.5 – Dynamic Addressing for IPv6 GUAs</a:t>
            </a:r>
          </a:p>
          <a:p>
            <a:r>
              <a:rPr lang="en-US" dirty="0"/>
              <a:t>12.5.3 – Method 2: SLAAC and Stateless DHCP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1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12.5 – Dynamic Addressing for IPv6 GUAs</a:t>
            </a:r>
          </a:p>
          <a:p>
            <a:r>
              <a:rPr lang="en-US" dirty="0"/>
              <a:t>12.5.4 – Method 3: Stateful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67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12.5 – Dynamic Addressing for IPv6 GUAs</a:t>
            </a:r>
          </a:p>
          <a:p>
            <a:r>
              <a:rPr lang="en-US" dirty="0"/>
              <a:t>12.5.5 – EUI-64 Process vs. Randomly Generated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38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12.5 – Dynamic Addressing for IPv6 GUAs</a:t>
            </a:r>
          </a:p>
          <a:p>
            <a:r>
              <a:rPr lang="en-US" dirty="0"/>
              <a:t>12.5.6 – EUI-64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75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1018C-6CAF-B84E-B92C-ECB119457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514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12.5 – Dynamic Addressing for IPv6 GUAs</a:t>
            </a:r>
          </a:p>
          <a:p>
            <a:r>
              <a:rPr lang="en-US" dirty="0"/>
              <a:t>12.5.7 – Randomly Generated Interface IDs</a:t>
            </a:r>
          </a:p>
          <a:p>
            <a:r>
              <a:rPr lang="en-US" dirty="0"/>
              <a:t>12.5.8 – Check Your Understanding – Dynamic Address for IPv6 GUAs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01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12-IPv6 Addressing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12.6 IPv4 Dynamic Addressing for IPv6 LLAs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80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address used for </a:t>
            </a:r>
            <a:r>
              <a:rPr lang="en-US" dirty="0" err="1"/>
              <a:t>neighbour</a:t>
            </a:r>
            <a:r>
              <a:rPr lang="en-US" dirty="0"/>
              <a:t> connection</a:t>
            </a:r>
          </a:p>
          <a:p>
            <a:r>
              <a:rPr lang="en-US" dirty="0"/>
              <a:t>12 – IPv6 Addressing</a:t>
            </a:r>
          </a:p>
          <a:p>
            <a:r>
              <a:rPr lang="en-US" dirty="0"/>
              <a:t>12.6 – Dynamic Addressing for IPv6 LLAs</a:t>
            </a:r>
          </a:p>
          <a:p>
            <a:r>
              <a:rPr lang="en-US" dirty="0"/>
              <a:t>12.6.1 – Dynamic LLAs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60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12.6 – Dynamic Addressing for IPv6 LLAs</a:t>
            </a:r>
          </a:p>
          <a:p>
            <a:r>
              <a:rPr lang="en-US" dirty="0"/>
              <a:t>12.6.2 – Dynamic LLAs on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23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12.6 – Dynamic Addressing for IPv6 LLAs</a:t>
            </a:r>
          </a:p>
          <a:p>
            <a:r>
              <a:rPr lang="en-US" dirty="0"/>
              <a:t>12.6.3 – Dynamic LLAs on Cisco Routers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22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12-IPv6 Addressing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12.7 IPv4 Multicast Addresses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60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12.7 – IPv6 Multicast Addresses</a:t>
            </a:r>
          </a:p>
          <a:p>
            <a:r>
              <a:rPr lang="en-US" dirty="0"/>
              <a:t>12.7.1 – Assigned IPv6 Multicast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85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12.7 – IPv6 Multicast Addresses</a:t>
            </a:r>
          </a:p>
          <a:p>
            <a:r>
              <a:rPr lang="en-US" dirty="0"/>
              <a:t>12.7.2 – Well-Known IPv6 Multicast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398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12.7 – IPv6 Multicast Addresses</a:t>
            </a:r>
          </a:p>
          <a:p>
            <a:r>
              <a:rPr lang="en-US" dirty="0"/>
              <a:t>12.7.3 – Solicited-Node IPv6 Multicast Address</a:t>
            </a:r>
          </a:p>
          <a:p>
            <a:r>
              <a:rPr lang="en-US" dirty="0"/>
              <a:t>12.7.4 – Lab – Identify IPv6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37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12-IPv6 Addressing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12.8 Subnet an IPv6 Network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6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are the issues?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12-IPv6 Addressing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12.1 IPv4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12.8 – Subnet an IPv6 Network</a:t>
            </a:r>
          </a:p>
          <a:p>
            <a:r>
              <a:rPr lang="en-US" dirty="0"/>
              <a:t>12.8.1 – Subnet Using the Subnet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683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12.8 – Subnet an IPv6 Network</a:t>
            </a:r>
          </a:p>
          <a:p>
            <a:r>
              <a:rPr lang="en-US" dirty="0"/>
              <a:t>12.8.2 – IPv6 Subnetting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13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12.8 – Subnet an IPv6 Network</a:t>
            </a:r>
          </a:p>
          <a:p>
            <a:r>
              <a:rPr lang="en-US" dirty="0"/>
              <a:t>12.8.3 – IPv6 Subnet Allocation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12.8 – Subnet an IPv6 Network</a:t>
            </a:r>
          </a:p>
          <a:p>
            <a:r>
              <a:rPr lang="en-US" dirty="0"/>
              <a:t>12.8.4 – Router Configured with IPv6 Subnets</a:t>
            </a:r>
          </a:p>
          <a:p>
            <a:r>
              <a:rPr lang="en-US" dirty="0"/>
              <a:t>12.8.5 – Check Your Understanding – Subnet an IPv6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7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4-Physical Layer</a:t>
            </a:r>
          </a:p>
          <a:p>
            <a:r>
              <a:rPr lang="en-US" dirty="0"/>
              <a:t>4.8 - Summary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85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12.1 – IPv4 Issues</a:t>
            </a:r>
          </a:p>
          <a:p>
            <a:r>
              <a:rPr lang="en-US" dirty="0"/>
              <a:t>12.1.1 – Need for IPv6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12.1 – IPv4 Issues</a:t>
            </a:r>
          </a:p>
          <a:p>
            <a:r>
              <a:rPr lang="en-US" dirty="0"/>
              <a:t>12.1.2 – IPv4 and IPv6 Coexistence</a:t>
            </a:r>
          </a:p>
          <a:p>
            <a:r>
              <a:rPr lang="en-US" dirty="0"/>
              <a:t>12.1.3 – Check Your Understanding – IPv4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5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12-IPv6 Addressing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12.2 IPv4 Address Representation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12.2 – IPv6 Address Representation</a:t>
            </a:r>
          </a:p>
          <a:p>
            <a:r>
              <a:rPr lang="en-US" dirty="0"/>
              <a:t>12.2.1 – IPv6 Addressing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759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– IPv6 Addressing</a:t>
            </a:r>
          </a:p>
          <a:p>
            <a:r>
              <a:rPr lang="en-US" dirty="0"/>
              <a:t>12.2 – IPv6 Address Representation</a:t>
            </a:r>
          </a:p>
          <a:p>
            <a:r>
              <a:rPr lang="en-US" dirty="0"/>
              <a:t>12.2.2 – Omit Leading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8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1650207"/>
            <a:ext cx="6754812" cy="1102519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2909888"/>
            <a:ext cx="5185325" cy="131445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4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2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65314"/>
            <a:ext cx="9144000" cy="496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95252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12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51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9119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87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95252"/>
            <a:ext cx="7011987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011987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94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842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52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501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8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46238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94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0634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5489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619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864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650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574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82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82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168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7173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9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154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640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75776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7405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15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45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8128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253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551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242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90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444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6177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0619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5008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4876799"/>
            <a:ext cx="9144000" cy="2667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272778"/>
            <a:ext cx="8810625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4941278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4941278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4929357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9904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  <p:sldLayoutId id="2147484053" r:id="rId21"/>
    <p:sldLayoutId id="2147484054" r:id="rId22"/>
    <p:sldLayoutId id="2147484055" r:id="rId23"/>
    <p:sldLayoutId id="2147484056" r:id="rId24"/>
    <p:sldLayoutId id="2147484057" r:id="rId25"/>
    <p:sldLayoutId id="2147484058" r:id="rId26"/>
    <p:sldLayoutId id="2147484059" r:id="rId27"/>
    <p:sldLayoutId id="2147484060" r:id="rId28"/>
    <p:sldLayoutId id="2147484061" r:id="rId29"/>
    <p:sldLayoutId id="2147484062" r:id="rId30"/>
    <p:sldLayoutId id="2147484063" r:id="rId31"/>
    <p:sldLayoutId id="2147484064" r:id="rId32"/>
    <p:sldLayoutId id="2147484065" r:id="rId33"/>
    <p:sldLayoutId id="2147484066" r:id="rId34"/>
    <p:sldLayoutId id="2147484067" r:id="rId35"/>
    <p:sldLayoutId id="2147484068" r:id="rId36"/>
    <p:sldLayoutId id="2147484069" r:id="rId37"/>
    <p:sldLayoutId id="2147484070" r:id="rId38"/>
    <p:sldLayoutId id="2147484071" r:id="rId39"/>
    <p:sldLayoutId id="2147484072" r:id="rId40"/>
    <p:sldLayoutId id="2147484073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1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74" Type="http://schemas.openxmlformats.org/officeDocument/2006/relationships/image" Target="../media/image61.png"/><Relationship Id="rId4" Type="http://schemas.openxmlformats.org/officeDocument/2006/relationships/customXml" Target="../ink/ink3.xml"/><Relationship Id="rId22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31" Type="http://schemas.openxmlformats.org/officeDocument/2006/relationships/customXml" Target="../ink/ink7.xml"/><Relationship Id="rId30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.xml"/><Relationship Id="rId5" Type="http://schemas.openxmlformats.org/officeDocument/2006/relationships/image" Target="../media/image32.png"/><Relationship Id="rId15" Type="http://schemas.openxmlformats.org/officeDocument/2006/relationships/image" Target="../media/image160.png"/><Relationship Id="rId10" Type="http://schemas.openxmlformats.org/officeDocument/2006/relationships/customXml" Target="../ink/ink10.xml"/><Relationship Id="rId4" Type="http://schemas.openxmlformats.org/officeDocument/2006/relationships/customXml" Target="../ink/ink8.xml"/><Relationship Id="rId9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0.png"/><Relationship Id="rId4" Type="http://schemas.openxmlformats.org/officeDocument/2006/relationships/customXml" Target="../ink/ink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.xml"/><Relationship Id="rId18" Type="http://schemas.openxmlformats.org/officeDocument/2006/relationships/image" Target="../media/image280.png"/><Relationship Id="rId26" Type="http://schemas.openxmlformats.org/officeDocument/2006/relationships/image" Target="../media/image320.png"/><Relationship Id="rId39" Type="http://schemas.openxmlformats.org/officeDocument/2006/relationships/customXml" Target="../ink/ink30.xml"/><Relationship Id="rId21" Type="http://schemas.openxmlformats.org/officeDocument/2006/relationships/customXml" Target="../ink/ink21.xml"/><Relationship Id="rId34" Type="http://schemas.openxmlformats.org/officeDocument/2006/relationships/image" Target="../media/image360.png"/><Relationship Id="rId42" Type="http://schemas.openxmlformats.org/officeDocument/2006/relationships/image" Target="../media/image400.png"/><Relationship Id="rId47" Type="http://schemas.openxmlformats.org/officeDocument/2006/relationships/customXml" Target="../ink/ink34.xml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70.png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customXml" Target="../ink/ink16.xml"/><Relationship Id="rId24" Type="http://schemas.openxmlformats.org/officeDocument/2006/relationships/image" Target="../media/image310.png"/><Relationship Id="rId32" Type="http://schemas.openxmlformats.org/officeDocument/2006/relationships/image" Target="../media/image350.png"/><Relationship Id="rId37" Type="http://schemas.openxmlformats.org/officeDocument/2006/relationships/customXml" Target="../ink/ink29.xml"/><Relationship Id="rId40" Type="http://schemas.openxmlformats.org/officeDocument/2006/relationships/image" Target="../media/image390.png"/><Relationship Id="rId45" Type="http://schemas.openxmlformats.org/officeDocument/2006/relationships/customXml" Target="../ink/ink33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28" Type="http://schemas.openxmlformats.org/officeDocument/2006/relationships/image" Target="../media/image330.png"/><Relationship Id="rId36" Type="http://schemas.openxmlformats.org/officeDocument/2006/relationships/image" Target="../media/image370.png"/><Relationship Id="rId10" Type="http://schemas.openxmlformats.org/officeDocument/2006/relationships/image" Target="../media/image240.png"/><Relationship Id="rId19" Type="http://schemas.openxmlformats.org/officeDocument/2006/relationships/customXml" Target="../ink/ink20.xml"/><Relationship Id="rId31" Type="http://schemas.openxmlformats.org/officeDocument/2006/relationships/customXml" Target="../ink/ink26.xml"/><Relationship Id="rId44" Type="http://schemas.openxmlformats.org/officeDocument/2006/relationships/image" Target="../media/image1070.png"/><Relationship Id="rId4" Type="http://schemas.openxmlformats.org/officeDocument/2006/relationships/image" Target="../media/image23.png"/><Relationship Id="rId9" Type="http://schemas.openxmlformats.org/officeDocument/2006/relationships/customXml" Target="../ink/ink15.xml"/><Relationship Id="rId14" Type="http://schemas.openxmlformats.org/officeDocument/2006/relationships/image" Target="../media/image260.png"/><Relationship Id="rId22" Type="http://schemas.openxmlformats.org/officeDocument/2006/relationships/image" Target="../media/image300.png"/><Relationship Id="rId27" Type="http://schemas.openxmlformats.org/officeDocument/2006/relationships/customXml" Target="../ink/ink24.xml"/><Relationship Id="rId30" Type="http://schemas.openxmlformats.org/officeDocument/2006/relationships/image" Target="../media/image340.png"/><Relationship Id="rId35" Type="http://schemas.openxmlformats.org/officeDocument/2006/relationships/customXml" Target="../ink/ink28.xml"/><Relationship Id="rId43" Type="http://schemas.openxmlformats.org/officeDocument/2006/relationships/customXml" Target="../ink/ink32.xml"/><Relationship Id="rId48" Type="http://schemas.openxmlformats.org/officeDocument/2006/relationships/image" Target="../media/image1090.png"/><Relationship Id="rId8" Type="http://schemas.openxmlformats.org/officeDocument/2006/relationships/image" Target="../media/image230.png"/><Relationship Id="rId3" Type="http://schemas.openxmlformats.org/officeDocument/2006/relationships/image" Target="../media/image22.png"/><Relationship Id="rId12" Type="http://schemas.openxmlformats.org/officeDocument/2006/relationships/image" Target="../media/image250.png"/><Relationship Id="rId17" Type="http://schemas.openxmlformats.org/officeDocument/2006/relationships/customXml" Target="../ink/ink19.xml"/><Relationship Id="rId25" Type="http://schemas.openxmlformats.org/officeDocument/2006/relationships/customXml" Target="../ink/ink23.xml"/><Relationship Id="rId33" Type="http://schemas.openxmlformats.org/officeDocument/2006/relationships/customXml" Target="../ink/ink27.xml"/><Relationship Id="rId38" Type="http://schemas.openxmlformats.org/officeDocument/2006/relationships/image" Target="../media/image380.png"/><Relationship Id="rId46" Type="http://schemas.openxmlformats.org/officeDocument/2006/relationships/image" Target="../media/image1080.png"/><Relationship Id="rId20" Type="http://schemas.openxmlformats.org/officeDocument/2006/relationships/image" Target="../media/image290.png"/><Relationship Id="rId41" Type="http://schemas.openxmlformats.org/officeDocument/2006/relationships/customXml" Target="../ink/ink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077686" y="3221497"/>
            <a:ext cx="6607629" cy="5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2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IPv6 Addressing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11" y="2207011"/>
            <a:ext cx="8043182" cy="533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Introduction to Networking </a:t>
            </a:r>
          </a:p>
          <a:p>
            <a:pPr marL="0" indent="0">
              <a:buNone/>
            </a:pPr>
            <a:r>
              <a:rPr lang="en-US" dirty="0"/>
              <a:t>CT043-3-1 &amp; Version VE1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Address Representation</a:t>
            </a:r>
            <a:br>
              <a:rPr lang="en-US" dirty="0"/>
            </a:br>
            <a:r>
              <a:rPr lang="en-US" sz="2400" dirty="0"/>
              <a:t>Rule 1 – Omit Leading Zero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598726"/>
            <a:ext cx="7913516" cy="2895245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chemeClr val="tx1"/>
                </a:solidFill>
              </a:rPr>
              <a:t>The first rule to help reduce the notation of IPv6 addresses is to omit any leading 0s (zeros).</a:t>
            </a:r>
          </a:p>
          <a:p>
            <a:pPr marL="73085" lvl="1" indent="0">
              <a:buNone/>
            </a:pPr>
            <a:r>
              <a:rPr lang="en-US" sz="1600" b="1" dirty="0"/>
              <a:t>Examples: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01ab can be represented as 1ab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09f0 can be represented as 9f0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0a00 can be represented as a00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00ab can be represented as ab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 algn="l"/>
            <a:r>
              <a:rPr lang="en-US" sz="1600" b="1" dirty="0">
                <a:solidFill>
                  <a:schemeClr val="tx1"/>
                </a:solidFill>
              </a:rPr>
              <a:t>Note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This rule only applies to leading 0s, NOT to trailing 0s, otherwise the address would be ambiguous. 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indent="0" algn="l"/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8D418206-3EDF-4754-9AFB-FFEB638592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7569008"/>
              </p:ext>
            </p:extLst>
          </p:nvPr>
        </p:nvGraphicFramePr>
        <p:xfrm>
          <a:off x="750745" y="3767534"/>
          <a:ext cx="6617097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127">
                  <a:extLst>
                    <a:ext uri="{9D8B030D-6E8A-4147-A177-3AD203B41FA5}">
                      <a16:colId xmlns:a16="http://schemas.microsoft.com/office/drawing/2014/main" val="3729139006"/>
                    </a:ext>
                  </a:extLst>
                </a:gridCol>
                <a:gridCol w="4653970">
                  <a:extLst>
                    <a:ext uri="{9D8B030D-6E8A-4147-A177-3AD203B41FA5}">
                      <a16:colId xmlns:a16="http://schemas.microsoft.com/office/drawing/2014/main" val="1988913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67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Preferred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2001 : </a:t>
                      </a:r>
                      <a:r>
                        <a:rPr lang="en-US" sz="1100" b="1" dirty="0"/>
                        <a:t>0</a:t>
                      </a:r>
                      <a:r>
                        <a:rPr lang="en-US" sz="1100" dirty="0"/>
                        <a:t>db8 : </a:t>
                      </a:r>
                      <a:r>
                        <a:rPr lang="en-US" sz="1100" b="1" dirty="0"/>
                        <a:t>000</a:t>
                      </a:r>
                      <a:r>
                        <a:rPr lang="en-US" sz="1100" dirty="0"/>
                        <a:t>0 : 1111 : </a:t>
                      </a:r>
                      <a:r>
                        <a:rPr lang="en-US" sz="1100" b="1" dirty="0"/>
                        <a:t>000</a:t>
                      </a:r>
                      <a:r>
                        <a:rPr lang="en-US" sz="1100" dirty="0"/>
                        <a:t>0 : </a:t>
                      </a:r>
                      <a:r>
                        <a:rPr lang="en-US" sz="1100" b="1" dirty="0"/>
                        <a:t>000</a:t>
                      </a:r>
                      <a:r>
                        <a:rPr lang="en-US" sz="1100" dirty="0"/>
                        <a:t>0 : </a:t>
                      </a:r>
                      <a:r>
                        <a:rPr lang="en-US" sz="1100" b="1" dirty="0"/>
                        <a:t>000</a:t>
                      </a:r>
                      <a:r>
                        <a:rPr lang="en-US" sz="1100" dirty="0"/>
                        <a:t>0 : </a:t>
                      </a:r>
                      <a:r>
                        <a:rPr lang="en-US" sz="1100" b="1" dirty="0"/>
                        <a:t>000</a:t>
                      </a:r>
                      <a:r>
                        <a:rPr lang="en-US" sz="1100" dirty="0"/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457"/>
                  </a:ext>
                </a:extLst>
              </a:tr>
              <a:tr h="17090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No leading zeros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2001 : db8 : 0 : 1111 : 0 : 0 : 0 : 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3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6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Address Representation</a:t>
            </a:r>
            <a:br>
              <a:rPr lang="en-US" dirty="0"/>
            </a:br>
            <a:r>
              <a:rPr lang="en-US" sz="2400" dirty="0"/>
              <a:t>Rule 2 – Double Colon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7913516" cy="2399913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chemeClr val="tx1"/>
                </a:solidFill>
              </a:rPr>
              <a:t>A double colon (::) can replace any single, </a:t>
            </a:r>
            <a:r>
              <a:rPr lang="en-US" sz="1800" dirty="0">
                <a:solidFill>
                  <a:srgbClr val="FF0000"/>
                </a:solidFill>
              </a:rPr>
              <a:t>contiguous string </a:t>
            </a:r>
            <a:r>
              <a:rPr lang="en-US" sz="1800" dirty="0">
                <a:solidFill>
                  <a:schemeClr val="tx1"/>
                </a:solidFill>
              </a:rPr>
              <a:t>of one or more 16-bit hextets consisting of all zeros. </a:t>
            </a:r>
          </a:p>
          <a:p>
            <a:pPr marL="0" indent="0" algn="l"/>
            <a:r>
              <a:rPr lang="en-US" sz="1600" b="1" dirty="0">
                <a:solidFill>
                  <a:schemeClr val="tx1"/>
                </a:solidFill>
              </a:rPr>
              <a:t>Example: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2001:db8:cafe:1:0:0:0:1 (leading 0s omitted) could be represented as 2001:db8:cafe:1::1</a:t>
            </a:r>
          </a:p>
          <a:p>
            <a:pPr marL="0" indent="0" algn="l"/>
            <a:endParaRPr lang="en-US" sz="1600" dirty="0">
              <a:solidFill>
                <a:schemeClr val="tx1"/>
              </a:solidFill>
            </a:endParaRPr>
          </a:p>
          <a:p>
            <a:pPr marL="0" indent="0" algn="l"/>
            <a:r>
              <a:rPr lang="en-US" sz="1600" b="1" dirty="0">
                <a:solidFill>
                  <a:schemeClr val="tx1"/>
                </a:solidFill>
              </a:rPr>
              <a:t>Note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The double colon (::) can only be used once within an address, otherwise there would be more than one possible resulting address.</a:t>
            </a:r>
          </a:p>
          <a:p>
            <a:pPr marL="0" indent="0" algn="l"/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8D418206-3EDF-4754-9AFB-FFEB638592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682368"/>
              </p:ext>
            </p:extLst>
          </p:nvPr>
        </p:nvGraphicFramePr>
        <p:xfrm>
          <a:off x="668858" y="3255332"/>
          <a:ext cx="712719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459">
                  <a:extLst>
                    <a:ext uri="{9D8B030D-6E8A-4147-A177-3AD203B41FA5}">
                      <a16:colId xmlns:a16="http://schemas.microsoft.com/office/drawing/2014/main" val="3729139006"/>
                    </a:ext>
                  </a:extLst>
                </a:gridCol>
                <a:gridCol w="5012731">
                  <a:extLst>
                    <a:ext uri="{9D8B030D-6E8A-4147-A177-3AD203B41FA5}">
                      <a16:colId xmlns:a16="http://schemas.microsoft.com/office/drawing/2014/main" val="1988913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67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Preferred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2001 : </a:t>
                      </a:r>
                      <a:r>
                        <a:rPr lang="en-US" sz="1100" b="1" dirty="0"/>
                        <a:t>0</a:t>
                      </a:r>
                      <a:r>
                        <a:rPr lang="en-US" sz="1100" dirty="0"/>
                        <a:t>db8 : </a:t>
                      </a:r>
                      <a:r>
                        <a:rPr lang="en-US" sz="1100" b="1" dirty="0"/>
                        <a:t>000</a:t>
                      </a:r>
                      <a:r>
                        <a:rPr lang="en-US" sz="1100" dirty="0"/>
                        <a:t>0 : 1111 : 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0000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0000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0000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100" dirty="0"/>
                        <a:t>: </a:t>
                      </a:r>
                      <a:r>
                        <a:rPr lang="en-US" sz="1100" b="1" dirty="0"/>
                        <a:t>0</a:t>
                      </a:r>
                      <a:r>
                        <a:rPr lang="en-US" sz="1100" dirty="0"/>
                        <a:t>200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457"/>
                  </a:ext>
                </a:extLst>
              </a:tr>
              <a:tr h="17090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Compressed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2001:db8:0:1111</a:t>
                      </a:r>
                      <a:r>
                        <a:rPr lang="en-US" sz="3200" b="1" dirty="0">
                          <a:solidFill>
                            <a:srgbClr val="FF0000"/>
                          </a:solidFill>
                        </a:rPr>
                        <a:t>::</a:t>
                      </a:r>
                      <a:r>
                        <a:rPr lang="en-US" sz="3200" dirty="0"/>
                        <a:t>200</a:t>
                      </a:r>
                      <a:endParaRPr lang="en-US" sz="3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351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81E2E44-AA6B-4E4D-99D2-5B4EECD7B601}"/>
                  </a:ext>
                </a:extLst>
              </p14:cNvPr>
              <p14:cNvContentPartPr/>
              <p14:nvPr/>
            </p14:nvContentPartPr>
            <p14:xfrm>
              <a:off x="4971780" y="3016065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81E2E44-AA6B-4E4D-99D2-5B4EECD7B6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2780" y="30070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5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IPv6 Address Types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39101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Address Types</a:t>
            </a:r>
            <a:br>
              <a:rPr lang="en-US" dirty="0"/>
            </a:br>
            <a:r>
              <a:rPr lang="en-US" sz="2400" dirty="0"/>
              <a:t>Unicast, Multicast, Anycast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0"/>
            <a:ext cx="8280400" cy="3073400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chemeClr val="tx1"/>
                </a:solidFill>
              </a:rPr>
              <a:t>There are </a:t>
            </a:r>
            <a:r>
              <a:rPr lang="en-US" sz="1600" dirty="0">
                <a:solidFill>
                  <a:srgbClr val="FF0000"/>
                </a:solidFill>
              </a:rPr>
              <a:t>three</a:t>
            </a:r>
            <a:r>
              <a:rPr lang="en-US" sz="1600" dirty="0">
                <a:solidFill>
                  <a:schemeClr val="tx1"/>
                </a:solidFill>
              </a:rPr>
              <a:t> broad categories of IPv6 addresses:</a:t>
            </a:r>
            <a:endParaRPr lang="en-US" sz="15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Unicast</a:t>
            </a:r>
            <a:r>
              <a:rPr lang="en-US" sz="1600" dirty="0">
                <a:solidFill>
                  <a:schemeClr val="tx1"/>
                </a:solidFill>
              </a:rPr>
              <a:t> – Unicast </a:t>
            </a:r>
            <a:r>
              <a:rPr lang="en-US" sz="1600" dirty="0">
                <a:solidFill>
                  <a:srgbClr val="FF0000"/>
                </a:solidFill>
              </a:rPr>
              <a:t>uniquely identifies </a:t>
            </a:r>
            <a:r>
              <a:rPr lang="en-US" sz="1600" dirty="0">
                <a:solidFill>
                  <a:schemeClr val="tx1"/>
                </a:solidFill>
              </a:rPr>
              <a:t>an interface on an IPv6-enabled device.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Multicast</a:t>
            </a:r>
            <a:r>
              <a:rPr lang="en-US" sz="1600" dirty="0">
                <a:solidFill>
                  <a:schemeClr val="tx1"/>
                </a:solidFill>
              </a:rPr>
              <a:t> – Multicast is used to send a single IPv6 packet to </a:t>
            </a:r>
            <a:r>
              <a:rPr lang="en-US" sz="1600" dirty="0">
                <a:solidFill>
                  <a:srgbClr val="FF0000"/>
                </a:solidFill>
              </a:rPr>
              <a:t>multiple destinations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Anycast</a:t>
            </a:r>
            <a:r>
              <a:rPr lang="en-US" sz="1600" dirty="0">
                <a:solidFill>
                  <a:schemeClr val="tx1"/>
                </a:solidFill>
              </a:rPr>
              <a:t> – This is </a:t>
            </a:r>
            <a:r>
              <a:rPr lang="en-US" sz="1600" dirty="0">
                <a:solidFill>
                  <a:srgbClr val="FF0000"/>
                </a:solidFill>
              </a:rPr>
              <a:t>any IPv6 unicast address </a:t>
            </a:r>
            <a:r>
              <a:rPr lang="en-US" sz="1600" dirty="0">
                <a:solidFill>
                  <a:schemeClr val="tx1"/>
                </a:solidFill>
              </a:rPr>
              <a:t>that can be assigned to </a:t>
            </a:r>
            <a:r>
              <a:rPr lang="en-US" sz="1600" dirty="0">
                <a:solidFill>
                  <a:srgbClr val="FF0000"/>
                </a:solidFill>
              </a:rPr>
              <a:t>multiple devices</a:t>
            </a:r>
            <a:r>
              <a:rPr lang="en-US" sz="1600" dirty="0">
                <a:solidFill>
                  <a:schemeClr val="tx1"/>
                </a:solidFill>
              </a:rPr>
              <a:t>. A packet sent to an anycast address is routed to the </a:t>
            </a:r>
            <a:r>
              <a:rPr lang="en-US" sz="1600" dirty="0">
                <a:solidFill>
                  <a:srgbClr val="FF0000"/>
                </a:solidFill>
              </a:rPr>
              <a:t>nearest device </a:t>
            </a:r>
            <a:r>
              <a:rPr lang="en-US" sz="1600" dirty="0">
                <a:solidFill>
                  <a:schemeClr val="tx1"/>
                </a:solidFill>
              </a:rPr>
              <a:t>having that address.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 algn="l"/>
            <a:r>
              <a:rPr lang="en-US" sz="1600" b="1" dirty="0">
                <a:solidFill>
                  <a:schemeClr val="tx1"/>
                </a:solidFill>
              </a:rPr>
              <a:t>Note</a:t>
            </a:r>
            <a:r>
              <a:rPr lang="en-US" sz="1600" dirty="0">
                <a:solidFill>
                  <a:schemeClr val="tx1"/>
                </a:solidFill>
              </a:rPr>
              <a:t>: Unlike IPv4, IPv6 does not have a broadcast address. However, there is an IPv6 all-nodes multicast address that essentially gives the same result.</a:t>
            </a: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 algn="l"/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6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Address Types</a:t>
            </a:r>
            <a:br>
              <a:rPr lang="en-US" dirty="0"/>
            </a:br>
            <a:r>
              <a:rPr lang="en-US" sz="2400" dirty="0"/>
              <a:t>IPv6 Prefix Length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0"/>
            <a:ext cx="8280400" cy="1312365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chemeClr val="tx1"/>
                </a:solidFill>
              </a:rPr>
              <a:t>Prefix length is represented in </a:t>
            </a:r>
            <a:r>
              <a:rPr lang="en-US" sz="1600" dirty="0">
                <a:solidFill>
                  <a:srgbClr val="FF0000"/>
                </a:solidFill>
              </a:rPr>
              <a:t>slash notation </a:t>
            </a:r>
            <a:r>
              <a:rPr lang="en-US" sz="1600" dirty="0">
                <a:solidFill>
                  <a:schemeClr val="tx1"/>
                </a:solidFill>
              </a:rPr>
              <a:t>and is used to indicate the </a:t>
            </a:r>
            <a:r>
              <a:rPr lang="en-US" sz="1600" dirty="0">
                <a:solidFill>
                  <a:srgbClr val="FF0000"/>
                </a:solidFill>
              </a:rPr>
              <a:t>network portion </a:t>
            </a:r>
            <a:r>
              <a:rPr lang="en-US" sz="1600" dirty="0">
                <a:solidFill>
                  <a:schemeClr val="tx1"/>
                </a:solidFill>
              </a:rPr>
              <a:t>of an IPv6 address.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chemeClr val="tx1"/>
                </a:solidFill>
              </a:rPr>
              <a:t>The IPv6 prefix length can range from 0 to 128. The recommended IPv6 prefix length for LANs and most other types of networks is /64.</a:t>
            </a:r>
            <a:endParaRPr lang="en-US" sz="1500" dirty="0">
              <a:solidFill>
                <a:schemeClr val="tx1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 algn="l"/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711CFE-EFE8-4AEF-8D4D-DB7AA12D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23" y="2190466"/>
            <a:ext cx="4469641" cy="1727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51A667-EF42-442E-A708-9DFBA630D846}"/>
              </a:ext>
            </a:extLst>
          </p:cNvPr>
          <p:cNvSpPr txBox="1"/>
          <p:nvPr/>
        </p:nvSpPr>
        <p:spPr>
          <a:xfrm>
            <a:off x="431799" y="3952755"/>
            <a:ext cx="7990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Note</a:t>
            </a:r>
            <a:r>
              <a:rPr lang="en-US" sz="1400" dirty="0"/>
              <a:t>: It is strongly recommended to use a 64-bit Interface ID for most networks. This is because stateless address autoconfiguration (SLAAC) uses 64 bits for the Interface ID. It also makes subnetting easier to create and manage</a:t>
            </a:r>
            <a:r>
              <a:rPr lang="en-US" sz="1200" dirty="0"/>
              <a:t>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4BC60DD-C006-4FCA-95F4-305B9AAC0D30}"/>
              </a:ext>
            </a:extLst>
          </p:cNvPr>
          <p:cNvGrpSpPr/>
          <p:nvPr/>
        </p:nvGrpSpPr>
        <p:grpSpPr>
          <a:xfrm>
            <a:off x="5595720" y="203307"/>
            <a:ext cx="1549800" cy="92893"/>
            <a:chOff x="5595720" y="203307"/>
            <a:chExt cx="1549800" cy="928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95C4D9-66F1-4E64-9B59-D37873CF83CB}"/>
                    </a:ext>
                  </a:extLst>
                </p14:cNvPr>
                <p14:cNvContentPartPr/>
                <p14:nvPr/>
              </p14:nvContentPartPr>
              <p14:xfrm>
                <a:off x="5595720" y="29584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95C4D9-66F1-4E64-9B59-D37873CF83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78080" y="2782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4B65B9-0687-47B6-B1A1-615F9D4B2D39}"/>
                    </a:ext>
                  </a:extLst>
                </p14:cNvPr>
                <p14:cNvContentPartPr/>
                <p14:nvPr/>
              </p14:nvContentPartPr>
              <p14:xfrm>
                <a:off x="7145160" y="203307"/>
                <a:ext cx="360" cy="1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4B65B9-0687-47B6-B1A1-615F9D4B2D3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27520" y="185307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009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Address Types</a:t>
            </a:r>
            <a:br>
              <a:rPr lang="en-US" dirty="0"/>
            </a:br>
            <a:r>
              <a:rPr lang="en-US" sz="2400" dirty="0"/>
              <a:t>Types of IPv6 Unicast Addresses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0"/>
            <a:ext cx="4741333" cy="3550598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chemeClr val="tx1"/>
                </a:solidFill>
              </a:rPr>
              <a:t>Unlike IPv4 devices that have only a single address, IPv6 addresses typically have </a:t>
            </a:r>
            <a:r>
              <a:rPr lang="en-US" sz="1600" dirty="0">
                <a:solidFill>
                  <a:srgbClr val="FF0000"/>
                </a:solidFill>
              </a:rPr>
              <a:t>two unicast addresses:</a:t>
            </a:r>
            <a:endParaRPr lang="en-US" sz="1500" dirty="0">
              <a:solidFill>
                <a:srgbClr val="FF0000"/>
              </a:solidFill>
            </a:endParaRPr>
          </a:p>
          <a:p>
            <a:pPr marL="489010" lvl="2" indent="-342900">
              <a:buFont typeface="Arial" panose="020B0604020202020204" pitchFamily="34" charset="0"/>
              <a:buChar char="•"/>
            </a:pPr>
            <a:endParaRPr lang="en-US" sz="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Global Unicast Address (GUA) </a:t>
            </a:r>
            <a:r>
              <a:rPr lang="en-US" sz="1600" dirty="0">
                <a:solidFill>
                  <a:schemeClr val="tx1"/>
                </a:solidFill>
              </a:rPr>
              <a:t>– This is similar to a </a:t>
            </a:r>
            <a:r>
              <a:rPr lang="en-US" sz="1600" dirty="0">
                <a:solidFill>
                  <a:srgbClr val="FF0000"/>
                </a:solidFill>
              </a:rPr>
              <a:t>public IPv4 address</a:t>
            </a:r>
            <a:r>
              <a:rPr lang="en-US" sz="1600" dirty="0">
                <a:solidFill>
                  <a:schemeClr val="tx1"/>
                </a:solidFill>
              </a:rPr>
              <a:t>. These are globally unique, internet-routable addresses.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Link-local Address (LLA) </a:t>
            </a:r>
            <a:r>
              <a:rPr lang="en-US" sz="1600" dirty="0">
                <a:solidFill>
                  <a:schemeClr val="tx1"/>
                </a:solidFill>
              </a:rPr>
              <a:t>- Required for every IPv6-enabled device and used to communicate with </a:t>
            </a:r>
            <a:r>
              <a:rPr lang="en-US" sz="1600" dirty="0">
                <a:solidFill>
                  <a:srgbClr val="FF0000"/>
                </a:solidFill>
              </a:rPr>
              <a:t>other devices on the same local link</a:t>
            </a:r>
            <a:r>
              <a:rPr lang="en-US" sz="1600" dirty="0">
                <a:solidFill>
                  <a:schemeClr val="tx1"/>
                </a:solidFill>
              </a:rPr>
              <a:t>. LLAs are </a:t>
            </a:r>
            <a:r>
              <a:rPr lang="en-US" sz="1600" dirty="0">
                <a:solidFill>
                  <a:srgbClr val="FF0000"/>
                </a:solidFill>
              </a:rPr>
              <a:t>not routable</a:t>
            </a:r>
            <a:r>
              <a:rPr lang="en-US" sz="1600" dirty="0">
                <a:solidFill>
                  <a:schemeClr val="tx1"/>
                </a:solidFill>
              </a:rPr>
              <a:t> and are confined to a single link. </a:t>
            </a:r>
          </a:p>
          <a:p>
            <a:pPr marL="0" indent="0" algn="l"/>
            <a:endParaRPr lang="en-US" sz="16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BE6E4-8308-4A7B-92AC-81146B461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666" y="675564"/>
            <a:ext cx="3528847" cy="29820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A052AA-D1B0-4105-A23E-D477EAF3F567}"/>
                  </a:ext>
                </a:extLst>
              </p14:cNvPr>
              <p14:cNvContentPartPr/>
              <p14:nvPr/>
            </p14:nvContentPartPr>
            <p14:xfrm>
              <a:off x="-788160" y="35887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A052AA-D1B0-4105-A23E-D477EAF3F5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06160" y="357112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648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Address Types</a:t>
            </a:r>
            <a:br>
              <a:rPr lang="en-US" dirty="0"/>
            </a:br>
            <a:r>
              <a:rPr lang="en-US" sz="2400" dirty="0"/>
              <a:t>IPv6 GUA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0"/>
            <a:ext cx="7913688" cy="1653559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chemeClr val="tx1"/>
                </a:solidFill>
              </a:rPr>
              <a:t>IPv6 global unicast addresses (GUAs) are globally unique and routable on the IPv6 internet.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Currently, only GUAs with the </a:t>
            </a:r>
            <a:r>
              <a:rPr lang="en-US" sz="1400" dirty="0">
                <a:solidFill>
                  <a:srgbClr val="FF0000"/>
                </a:solidFill>
              </a:rPr>
              <a:t>first three bits of 0010 or 2000::/3 are being assigned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Currently available GUAs begins with a </a:t>
            </a:r>
            <a:r>
              <a:rPr lang="en-US" sz="1400" dirty="0">
                <a:solidFill>
                  <a:srgbClr val="FF0000"/>
                </a:solidFill>
              </a:rPr>
              <a:t>decimal 2 or a 3 </a:t>
            </a:r>
            <a:r>
              <a:rPr lang="en-US" sz="1400" dirty="0">
                <a:solidFill>
                  <a:schemeClr val="tx1"/>
                </a:solidFill>
              </a:rPr>
              <a:t>(This is only 1/8th of the total available IPv6 address space).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2C171-6C4F-462E-8801-77898CB37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67" y="2756848"/>
            <a:ext cx="5097321" cy="17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5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Address Types</a:t>
            </a:r>
            <a:br>
              <a:rPr lang="en-US" dirty="0"/>
            </a:br>
            <a:r>
              <a:rPr lang="en-US" sz="2400" dirty="0"/>
              <a:t>IPv6 GUA Structure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33" y="555789"/>
            <a:ext cx="7913688" cy="3968914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b="1" dirty="0">
                <a:solidFill>
                  <a:srgbClr val="000000"/>
                </a:solidFill>
              </a:rPr>
              <a:t>Global Routing Prefix: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The global routing prefix is the prefix, or network, portion of the address that is </a:t>
            </a:r>
            <a:r>
              <a:rPr lang="en-US" sz="1600" dirty="0">
                <a:solidFill>
                  <a:srgbClr val="FF0000"/>
                </a:solidFill>
              </a:rPr>
              <a:t>assigned by the provider, such as an ISP, </a:t>
            </a:r>
            <a:r>
              <a:rPr lang="en-US" sz="1600" dirty="0">
                <a:solidFill>
                  <a:srgbClr val="000000"/>
                </a:solidFill>
              </a:rPr>
              <a:t>to a customer or site. The global routing prefix will vary depending on ISP policies.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b="1" dirty="0">
                <a:solidFill>
                  <a:srgbClr val="000000"/>
                </a:solidFill>
              </a:rPr>
              <a:t>Subnet ID: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The Subnet ID field is the area between the Global Routing Prefix and the Interface ID. The Subnet ID is </a:t>
            </a:r>
            <a:r>
              <a:rPr lang="en-US" sz="1600" dirty="0">
                <a:solidFill>
                  <a:srgbClr val="FF0000"/>
                </a:solidFill>
              </a:rPr>
              <a:t>used by an organization </a:t>
            </a:r>
            <a:r>
              <a:rPr lang="en-US" sz="1600" dirty="0">
                <a:solidFill>
                  <a:srgbClr val="000000"/>
                </a:solidFill>
              </a:rPr>
              <a:t>to identify </a:t>
            </a:r>
            <a:r>
              <a:rPr lang="en-US" sz="1600" dirty="0">
                <a:solidFill>
                  <a:srgbClr val="FF0000"/>
                </a:solidFill>
              </a:rPr>
              <a:t>subnets</a:t>
            </a:r>
            <a:r>
              <a:rPr lang="en-US" sz="1600" dirty="0">
                <a:solidFill>
                  <a:srgbClr val="000000"/>
                </a:solidFill>
              </a:rPr>
              <a:t> within its site.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b="1" dirty="0">
                <a:solidFill>
                  <a:srgbClr val="000000"/>
                </a:solidFill>
              </a:rPr>
              <a:t>Interface ID: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The IPv6 interface ID is equivalent to the </a:t>
            </a:r>
            <a:r>
              <a:rPr lang="en-US" sz="1600" dirty="0">
                <a:solidFill>
                  <a:srgbClr val="FF0000"/>
                </a:solidFill>
              </a:rPr>
              <a:t>host portion of an IPv4 address</a:t>
            </a:r>
            <a:r>
              <a:rPr lang="en-US" sz="1600" dirty="0">
                <a:solidFill>
                  <a:srgbClr val="000000"/>
                </a:solidFill>
              </a:rPr>
              <a:t>. It is strongly recommended that in most cases /64 subnets should be used, which creates a 64-bit interface ID. 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8A82F-60E8-4147-8B2F-E378272C665E}"/>
              </a:ext>
            </a:extLst>
          </p:cNvPr>
          <p:cNvSpPr txBox="1"/>
          <p:nvPr/>
        </p:nvSpPr>
        <p:spPr>
          <a:xfrm>
            <a:off x="431799" y="4178011"/>
            <a:ext cx="78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Note</a:t>
            </a:r>
            <a:r>
              <a:rPr lang="en-US" sz="1200" dirty="0"/>
              <a:t>: IPv6 allows the all-0s and all-1s host addresses can be assigned to a device. The all-0s address is reserved as a Subnet-Router anycast address, and should be assigned only to routers.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8F9C177-A7C6-41B8-90DF-A9F3F9A109CA}"/>
              </a:ext>
            </a:extLst>
          </p:cNvPr>
          <p:cNvGrpSpPr/>
          <p:nvPr/>
        </p:nvGrpSpPr>
        <p:grpSpPr>
          <a:xfrm>
            <a:off x="4919067" y="566560"/>
            <a:ext cx="3310200" cy="753640"/>
            <a:chOff x="4919067" y="566560"/>
            <a:chExt cx="3310200" cy="75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D58D65-785E-4956-89EF-1CCCAC31733B}"/>
                    </a:ext>
                  </a:extLst>
                </p14:cNvPr>
                <p14:cNvContentPartPr/>
                <p14:nvPr/>
              </p14:nvContentPartPr>
              <p14:xfrm>
                <a:off x="4919067" y="56656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D58D65-785E-4956-89EF-1CCCAC3173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01067" y="5489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73B8831-E2C3-4FF0-83EF-C40CA8B1150F}"/>
                    </a:ext>
                  </a:extLst>
                </p14:cNvPr>
                <p14:cNvContentPartPr/>
                <p14:nvPr/>
              </p14:nvContentPartPr>
              <p14:xfrm>
                <a:off x="8228907" y="1319840"/>
                <a:ext cx="3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73B8831-E2C3-4FF0-83EF-C40CA8B115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11267" y="13022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264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Subnet an IPv6 Network</a:t>
            </a:r>
            <a:br>
              <a:rPr lang="en-US" dirty="0"/>
            </a:br>
            <a:r>
              <a:rPr lang="en-US" sz="2400" dirty="0"/>
              <a:t>Subnet Using the Subnet ID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035049"/>
            <a:ext cx="7984230" cy="1598084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800" dirty="0">
                <a:solidFill>
                  <a:srgbClr val="000000"/>
                </a:solidFill>
              </a:rPr>
              <a:t>IPv6 was designed with subnetting in mind. 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separate subnet ID field in the IPv6 GUA is used to create subnets. 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subnet ID field is the </a:t>
            </a:r>
            <a:r>
              <a:rPr lang="en-US" sz="1600" b="1" dirty="0">
                <a:solidFill>
                  <a:srgbClr val="FF0000"/>
                </a:solidFill>
              </a:rPr>
              <a:t>area between the Global Routing Prefix and the interface </a:t>
            </a:r>
            <a:r>
              <a:rPr lang="en-US" sz="1600" dirty="0">
                <a:solidFill>
                  <a:srgbClr val="000000"/>
                </a:solidFill>
              </a:rPr>
              <a:t>ID.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8DB5A-76F0-4B47-AE58-0F512B58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25" y="2571750"/>
            <a:ext cx="6805582" cy="15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4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Address Types</a:t>
            </a:r>
            <a:br>
              <a:rPr lang="en-US" dirty="0"/>
            </a:br>
            <a:r>
              <a:rPr lang="en-US" sz="2400" dirty="0"/>
              <a:t>IPv6 LLA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24" y="819502"/>
            <a:ext cx="8135151" cy="2214177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An IPv6 link-local address (LLA) enables a device to communicate with other IPv6-enabled devices on the </a:t>
            </a:r>
            <a:r>
              <a:rPr lang="en-US" sz="1600" dirty="0">
                <a:solidFill>
                  <a:srgbClr val="FF0000"/>
                </a:solidFill>
              </a:rPr>
              <a:t>same link and only on that link </a:t>
            </a:r>
            <a:r>
              <a:rPr lang="en-US" sz="1600" dirty="0">
                <a:solidFill>
                  <a:srgbClr val="000000"/>
                </a:solidFill>
              </a:rPr>
              <a:t>(subnet).</a:t>
            </a: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Packets with a source or destination LLA </a:t>
            </a:r>
            <a:r>
              <a:rPr lang="en-US" sz="1400" dirty="0">
                <a:solidFill>
                  <a:srgbClr val="FF0000"/>
                </a:solidFill>
              </a:rPr>
              <a:t>cannot be routed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Every IPv6-enabled network interface must have an LLA.</a:t>
            </a: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If an LLA is </a:t>
            </a:r>
            <a:r>
              <a:rPr lang="en-US" sz="1400" dirty="0">
                <a:solidFill>
                  <a:srgbClr val="FF0000"/>
                </a:solidFill>
              </a:rPr>
              <a:t>not configured manually </a:t>
            </a:r>
            <a:r>
              <a:rPr lang="en-US" sz="1400" dirty="0">
                <a:solidFill>
                  <a:srgbClr val="000000"/>
                </a:solidFill>
              </a:rPr>
              <a:t>on an interface, the device will </a:t>
            </a:r>
            <a:r>
              <a:rPr lang="en-US" sz="1400" dirty="0">
                <a:solidFill>
                  <a:srgbClr val="FF0000"/>
                </a:solidFill>
              </a:rPr>
              <a:t>automatically</a:t>
            </a:r>
            <a:r>
              <a:rPr lang="en-US" sz="1400" dirty="0">
                <a:solidFill>
                  <a:srgbClr val="000000"/>
                </a:solidFill>
              </a:rPr>
              <a:t> create one.</a:t>
            </a: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IPv6 LLAs are in the </a:t>
            </a:r>
            <a:r>
              <a:rPr lang="en-US" sz="1400" dirty="0">
                <a:solidFill>
                  <a:srgbClr val="FF0000"/>
                </a:solidFill>
              </a:rPr>
              <a:t>fe80::/10 range.</a:t>
            </a: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</a:endParaRP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BF2F6-9976-4706-A856-94F952BD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289" y="3121345"/>
            <a:ext cx="4838608" cy="1585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624634-0C4B-49B7-804E-D9E331327285}"/>
                  </a:ext>
                </a:extLst>
              </p14:cNvPr>
              <p14:cNvContentPartPr/>
              <p14:nvPr/>
            </p14:nvContentPartPr>
            <p14:xfrm>
              <a:off x="6066600" y="4410640"/>
              <a:ext cx="20880" cy="20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624634-0C4B-49B7-804E-D9E3313272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8600" y="4392640"/>
                <a:ext cx="565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7815CB-1664-4C65-BAFB-9B4EF384AEEB}"/>
                  </a:ext>
                </a:extLst>
              </p14:cNvPr>
              <p14:cNvContentPartPr/>
              <p14:nvPr/>
            </p14:nvContentPartPr>
            <p14:xfrm>
              <a:off x="2259240" y="3647080"/>
              <a:ext cx="781200" cy="756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7815CB-1664-4C65-BAFB-9B4EF384AE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1240" y="3629080"/>
                <a:ext cx="81684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C0FF821-AE25-46C2-81DA-8272CBFE0B28}"/>
                  </a:ext>
                </a:extLst>
              </p14:cNvPr>
              <p14:cNvContentPartPr/>
              <p14:nvPr/>
            </p14:nvContentPartPr>
            <p14:xfrm>
              <a:off x="9660480" y="292924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C0FF821-AE25-46C2-81DA-8272CBFE0B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42840" y="29116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E3888A-773D-4215-BC00-18976FCF76E3}"/>
                  </a:ext>
                </a:extLst>
              </p14:cNvPr>
              <p14:cNvContentPartPr/>
              <p14:nvPr/>
            </p14:nvContentPartPr>
            <p14:xfrm>
              <a:off x="-1948080" y="339472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E3888A-773D-4215-BC00-18976FCF76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965720" y="337708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72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72708" cy="108014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IPv6 Addressing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155230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GUA and LLA Static Configuration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9924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GUA and LLA Static Configuration</a:t>
            </a:r>
            <a:br>
              <a:rPr lang="en-US" dirty="0"/>
            </a:br>
            <a:r>
              <a:rPr lang="en-US" sz="2400" dirty="0"/>
              <a:t>Static GUA Configuration on a Router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0"/>
            <a:ext cx="8135151" cy="2064285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Most IPv6 configuration and verification commands in the Cisco IOS are </a:t>
            </a:r>
            <a:r>
              <a:rPr lang="en-US" sz="1600" dirty="0">
                <a:solidFill>
                  <a:srgbClr val="FF0000"/>
                </a:solidFill>
              </a:rPr>
              <a:t>similar</a:t>
            </a:r>
            <a:r>
              <a:rPr lang="en-US" sz="1600" dirty="0">
                <a:solidFill>
                  <a:srgbClr val="000000"/>
                </a:solidFill>
              </a:rPr>
              <a:t> to their IPv4 counterparts. In many cases, the only difference is the use of </a:t>
            </a:r>
            <a:r>
              <a:rPr lang="en-US" sz="1600" b="1" dirty="0">
                <a:solidFill>
                  <a:srgbClr val="FF0000"/>
                </a:solidFill>
              </a:rPr>
              <a:t>ipv6</a:t>
            </a:r>
            <a:r>
              <a:rPr lang="en-US" sz="1600" dirty="0">
                <a:solidFill>
                  <a:srgbClr val="000000"/>
                </a:solidFill>
              </a:rPr>
              <a:t> in place of </a:t>
            </a:r>
            <a:r>
              <a:rPr lang="en-US" sz="1600" b="1" dirty="0">
                <a:solidFill>
                  <a:srgbClr val="000000"/>
                </a:solidFill>
              </a:rPr>
              <a:t>ip</a:t>
            </a:r>
            <a:r>
              <a:rPr lang="en-US" sz="1600" dirty="0">
                <a:solidFill>
                  <a:srgbClr val="000000"/>
                </a:solidFill>
              </a:rPr>
              <a:t> within the commands.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command to configure an IPv6 GUA on an interface is: </a:t>
            </a:r>
            <a:r>
              <a:rPr lang="en-US" sz="1600" b="1" dirty="0">
                <a:solidFill>
                  <a:srgbClr val="000000"/>
                </a:solidFill>
              </a:rPr>
              <a:t>ipv6 address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i="1" dirty="0">
                <a:solidFill>
                  <a:srgbClr val="000000"/>
                </a:solidFill>
              </a:rPr>
              <a:t>ipv6-address/prefix-length.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example shows commands to configure a GUA on the G0/0/0 interface on R1:</a:t>
            </a: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</a:endParaRP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55BE97-77D7-4D00-9761-F371C2A24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864" y="3249227"/>
            <a:ext cx="4747759" cy="70788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gigabitethernet 0/0/0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ipv6 address 2001:db8:acad:1::1/64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 shutdown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019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GUA and LLA Static Configuration</a:t>
            </a:r>
            <a:br>
              <a:rPr lang="en-US" dirty="0"/>
            </a:br>
            <a:r>
              <a:rPr lang="en-US" sz="2400" dirty="0"/>
              <a:t>Static GUA Configuration on a Windows Host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1"/>
            <a:ext cx="3474375" cy="2256790"/>
          </a:xfrm>
        </p:spPr>
        <p:txBody>
          <a:bodyPr/>
          <a:lstStyle/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Manually configuring the IPv6 address on a host is similar to configuring an IPv4 address.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GUA or LLA of the router interface can be used as the default gateway. Best practice is to use the LLA.</a:t>
            </a: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</a:endParaRP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28590-4F2F-4C75-AAF1-01FE9ADDA800}"/>
              </a:ext>
            </a:extLst>
          </p:cNvPr>
          <p:cNvSpPr txBox="1"/>
          <p:nvPr/>
        </p:nvSpPr>
        <p:spPr>
          <a:xfrm>
            <a:off x="431799" y="3595055"/>
            <a:ext cx="3474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Note</a:t>
            </a:r>
            <a:r>
              <a:rPr lang="en-US" sz="1400" dirty="0">
                <a:solidFill>
                  <a:srgbClr val="000000"/>
                </a:solidFill>
              </a:rPr>
              <a:t>: When DHCPv6 or SLAAC is used, the LLA of the router will automatically be specified as the default gateway address.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FFDA62-B00A-4541-A999-09D57E536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72" y="922607"/>
            <a:ext cx="4151513" cy="35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4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GUA and LLA Static Configuration</a:t>
            </a:r>
            <a:br>
              <a:rPr lang="en-US" dirty="0"/>
            </a:br>
            <a:r>
              <a:rPr lang="en-US" sz="2400" dirty="0"/>
              <a:t>Static GUA Configuration of a Link-Local Unicast Address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1"/>
            <a:ext cx="7753412" cy="1841314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Configuring the LLA manually lets you create an address that is recognizable and easier to remember. 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LLAs can be configured manually using the </a:t>
            </a:r>
            <a:r>
              <a:rPr lang="en-US" sz="1600" b="1" dirty="0">
                <a:solidFill>
                  <a:srgbClr val="000000"/>
                </a:solidFill>
              </a:rPr>
              <a:t>ipv6 address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i="1" dirty="0">
                <a:solidFill>
                  <a:srgbClr val="000000"/>
                </a:solidFill>
              </a:rPr>
              <a:t>ipv6-link-local-address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link-local</a:t>
            </a:r>
            <a:r>
              <a:rPr lang="en-US" sz="1600" dirty="0">
                <a:solidFill>
                  <a:srgbClr val="000000"/>
                </a:solidFill>
              </a:rPr>
              <a:t> command.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example shows commands to configure a LLA on the G0/0/0 interface on R1</a:t>
            </a:r>
            <a:endParaRPr lang="en-US" sz="1400" b="1" dirty="0">
              <a:solidFill>
                <a:srgbClr val="000000"/>
              </a:solidFill>
            </a:endParaRP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5222D8-7C54-4682-A886-0C1FFB40F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00" y="2876365"/>
            <a:ext cx="4747759" cy="70788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gigabitethernet 0/0/0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ipv6 address fe80::1:1 link-local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 shutdown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D60E2F-2940-40F7-A61E-96AFF1D091E3}"/>
              </a:ext>
            </a:extLst>
          </p:cNvPr>
          <p:cNvSpPr txBox="1"/>
          <p:nvPr/>
        </p:nvSpPr>
        <p:spPr>
          <a:xfrm>
            <a:off x="794790" y="3838049"/>
            <a:ext cx="6755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Note</a:t>
            </a:r>
            <a:r>
              <a:rPr lang="en-US" sz="1400" dirty="0">
                <a:solidFill>
                  <a:srgbClr val="000000"/>
                </a:solidFill>
              </a:rPr>
              <a:t>: The same LLA can be configured on each link as long as it is unique on that link. Common practice is to create a different LLA on each interface of the router to make it easy to identify the router and the specific interface.</a:t>
            </a:r>
          </a:p>
        </p:txBody>
      </p:sp>
    </p:spTree>
    <p:extLst>
      <p:ext uri="{BB962C8B-B14F-4D97-AF65-F5344CB8AC3E}">
        <p14:creationId xmlns:p14="http://schemas.microsoft.com/office/powerpoint/2010/main" val="62602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Dynamic Addressing for IPv6 GUAs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807781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Dynamic Addressing for IPv6 GUAs</a:t>
            </a:r>
            <a:br>
              <a:rPr lang="en-US" dirty="0"/>
            </a:br>
            <a:r>
              <a:rPr lang="en-US" sz="2400" dirty="0"/>
              <a:t>RS and RA Messages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731837"/>
            <a:ext cx="8135151" cy="4021466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Devices obtain GUA addresses </a:t>
            </a:r>
            <a:r>
              <a:rPr lang="en-US" sz="1600" dirty="0">
                <a:solidFill>
                  <a:srgbClr val="FF0000"/>
                </a:solidFill>
              </a:rPr>
              <a:t>dynamically</a:t>
            </a:r>
            <a:r>
              <a:rPr lang="en-US" sz="1600" dirty="0">
                <a:solidFill>
                  <a:srgbClr val="000000"/>
                </a:solidFill>
              </a:rPr>
              <a:t> through Internet Control Message Protocol version 6 (</a:t>
            </a:r>
            <a:r>
              <a:rPr lang="en-US" sz="1600" dirty="0">
                <a:solidFill>
                  <a:srgbClr val="FF0000"/>
                </a:solidFill>
              </a:rPr>
              <a:t>ICMPv6</a:t>
            </a:r>
            <a:r>
              <a:rPr lang="en-US" sz="1600" dirty="0">
                <a:solidFill>
                  <a:srgbClr val="000000"/>
                </a:solidFill>
              </a:rPr>
              <a:t>) messages.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600" dirty="0">
                <a:solidFill>
                  <a:srgbClr val="FF0000"/>
                </a:solidFill>
              </a:rPr>
              <a:t>Router Solicitation </a:t>
            </a:r>
            <a:r>
              <a:rPr lang="en-US" sz="1600" dirty="0">
                <a:solidFill>
                  <a:srgbClr val="000000"/>
                </a:solidFill>
              </a:rPr>
              <a:t>(RS) messages are sent by host devices to </a:t>
            </a:r>
            <a:r>
              <a:rPr lang="en-US" sz="1600" dirty="0">
                <a:solidFill>
                  <a:srgbClr val="FF0000"/>
                </a:solidFill>
              </a:rPr>
              <a:t>discover IPv6 routers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600" dirty="0">
                <a:solidFill>
                  <a:srgbClr val="FF0000"/>
                </a:solidFill>
              </a:rPr>
              <a:t>Router Advertisement </a:t>
            </a:r>
            <a:r>
              <a:rPr lang="en-US" sz="1600" dirty="0">
                <a:solidFill>
                  <a:srgbClr val="000000"/>
                </a:solidFill>
              </a:rPr>
              <a:t>(RA) messages are </a:t>
            </a:r>
            <a:r>
              <a:rPr lang="en-US" sz="1600" dirty="0">
                <a:solidFill>
                  <a:srgbClr val="FF0000"/>
                </a:solidFill>
              </a:rPr>
              <a:t>sent by routers </a:t>
            </a:r>
            <a:r>
              <a:rPr lang="en-US" sz="1600" dirty="0">
                <a:solidFill>
                  <a:srgbClr val="000000"/>
                </a:solidFill>
              </a:rPr>
              <a:t>to inform hosts on </a:t>
            </a:r>
            <a:r>
              <a:rPr lang="en-US" sz="1600" dirty="0">
                <a:solidFill>
                  <a:srgbClr val="FF0000"/>
                </a:solidFill>
              </a:rPr>
              <a:t>how</a:t>
            </a:r>
            <a:r>
              <a:rPr lang="en-US" sz="1600" dirty="0">
                <a:solidFill>
                  <a:srgbClr val="000000"/>
                </a:solidFill>
              </a:rPr>
              <a:t> to obtain an IPv6 GUA and provide </a:t>
            </a:r>
            <a:r>
              <a:rPr lang="en-US" sz="1600" dirty="0">
                <a:solidFill>
                  <a:srgbClr val="FF0000"/>
                </a:solidFill>
              </a:rPr>
              <a:t>useful network information </a:t>
            </a:r>
            <a:r>
              <a:rPr lang="en-US" sz="1600" dirty="0">
                <a:solidFill>
                  <a:srgbClr val="000000"/>
                </a:solidFill>
              </a:rPr>
              <a:t>such as: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Network prefix and prefix length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Default gateway address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DNS addresses and domain name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The RA can provide </a:t>
            </a:r>
            <a:r>
              <a:rPr lang="en-US" sz="1600" dirty="0">
                <a:solidFill>
                  <a:srgbClr val="FF0000"/>
                </a:solidFill>
              </a:rPr>
              <a:t>three methods </a:t>
            </a:r>
            <a:r>
              <a:rPr lang="en-US" sz="1600" dirty="0">
                <a:solidFill>
                  <a:srgbClr val="000000"/>
                </a:solidFill>
              </a:rPr>
              <a:t>for configuring an IPv6 GUA :</a:t>
            </a:r>
          </a:p>
          <a:p>
            <a:pPr lvl="3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500" dirty="0">
                <a:solidFill>
                  <a:srgbClr val="000000"/>
                </a:solidFill>
              </a:rPr>
              <a:t>SLAAC: IPv6 Stateless Address Auto-configuration</a:t>
            </a:r>
          </a:p>
          <a:p>
            <a:pPr lvl="3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500" dirty="0">
                <a:solidFill>
                  <a:srgbClr val="000000"/>
                </a:solidFill>
              </a:rPr>
              <a:t>SLAAC with stateless DHCPv6 server</a:t>
            </a:r>
          </a:p>
          <a:p>
            <a:pPr lvl="3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500" dirty="0">
                <a:solidFill>
                  <a:srgbClr val="000000"/>
                </a:solidFill>
              </a:rPr>
              <a:t>Stateful DHCPv6 (no SLAAC)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</a:pPr>
            <a:endParaRPr lang="en-US" dirty="0">
              <a:solidFill>
                <a:srgbClr val="000000"/>
              </a:solidFill>
            </a:endParaRP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</a:endParaRP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7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Dynamic Addressing for IPv6 GUAs</a:t>
            </a:r>
            <a:br>
              <a:rPr lang="en-US" dirty="0"/>
            </a:br>
            <a:r>
              <a:rPr lang="en-US" sz="2400" dirty="0"/>
              <a:t>Method 1: SLAAC </a:t>
            </a:r>
            <a:r>
              <a:rPr lang="en-US" sz="1800" dirty="0"/>
              <a:t>(IPv6 Stateless Address Auto-configuration)</a:t>
            </a:r>
            <a:endParaRPr lang="en-US" sz="24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1"/>
            <a:ext cx="8135151" cy="1654884"/>
          </a:xfrm>
        </p:spPr>
        <p:txBody>
          <a:bodyPr/>
          <a:lstStyle/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SLAAC allows a device to configure a GUA </a:t>
            </a:r>
            <a:r>
              <a:rPr lang="en-US" sz="1600" dirty="0">
                <a:solidFill>
                  <a:srgbClr val="FF0000"/>
                </a:solidFill>
              </a:rPr>
              <a:t>without the services of DHCPv6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Devices obtain the </a:t>
            </a:r>
            <a:r>
              <a:rPr lang="en-US" sz="1600" dirty="0">
                <a:solidFill>
                  <a:srgbClr val="FF0000"/>
                </a:solidFill>
              </a:rPr>
              <a:t>necessary information </a:t>
            </a:r>
            <a:r>
              <a:rPr lang="en-US" sz="1600" dirty="0">
                <a:solidFill>
                  <a:srgbClr val="000000"/>
                </a:solidFill>
              </a:rPr>
              <a:t>to configure a GUA from the ICMPv6 RA messages of the </a:t>
            </a:r>
            <a:r>
              <a:rPr lang="en-US" sz="1600" dirty="0">
                <a:solidFill>
                  <a:srgbClr val="FF0000"/>
                </a:solidFill>
              </a:rPr>
              <a:t>local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router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prefix is provided by the RA and the device uses either the </a:t>
            </a:r>
            <a:r>
              <a:rPr lang="en-US" sz="1600" dirty="0">
                <a:solidFill>
                  <a:srgbClr val="FF0000"/>
                </a:solidFill>
              </a:rPr>
              <a:t>EUI-64 or random generation method to create an interface ID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  <a:p>
            <a:pPr marL="169863" indent="-169863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</a:endParaRP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A69E3-A7F8-4358-A22F-56AA5CCA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124" y="2849792"/>
            <a:ext cx="5061211" cy="1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Dynamic Addressing for IPv6 GUAs</a:t>
            </a:r>
            <a:br>
              <a:rPr lang="en-US" dirty="0"/>
            </a:br>
            <a:r>
              <a:rPr lang="en-US" sz="2400" dirty="0"/>
              <a:t>Method 2: SLAAC and Stateless DHCP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1"/>
            <a:ext cx="8135151" cy="2403472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An RA can instruct a device to use </a:t>
            </a:r>
            <a:r>
              <a:rPr lang="en-US" sz="1600" dirty="0">
                <a:solidFill>
                  <a:srgbClr val="FF0000"/>
                </a:solidFill>
              </a:rPr>
              <a:t>both SLAAC and stateless DHCPv6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The RA message suggests devices use the following:</a:t>
            </a:r>
          </a:p>
          <a:p>
            <a:pPr marL="315973" lvl="2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SLAAC to create its </a:t>
            </a:r>
            <a:r>
              <a:rPr lang="en-US" sz="1600" dirty="0">
                <a:solidFill>
                  <a:srgbClr val="FF0000"/>
                </a:solidFill>
              </a:rPr>
              <a:t>own IPv6 GUA</a:t>
            </a:r>
          </a:p>
          <a:p>
            <a:pPr marL="315973" lvl="2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router LLA, which is the RA source IPv6 address, as the </a:t>
            </a:r>
            <a:r>
              <a:rPr lang="en-US" sz="1600" dirty="0">
                <a:solidFill>
                  <a:srgbClr val="FF0000"/>
                </a:solidFill>
              </a:rPr>
              <a:t>default gateway address</a:t>
            </a:r>
          </a:p>
          <a:p>
            <a:pPr marL="315973" lvl="2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stateless DHCPv6 server to obtain other </a:t>
            </a:r>
            <a:r>
              <a:rPr lang="en-US" sz="1600" dirty="0">
                <a:solidFill>
                  <a:srgbClr val="FF0000"/>
                </a:solidFill>
              </a:rPr>
              <a:t>information such as a DNS server address and a domain name</a:t>
            </a:r>
          </a:p>
          <a:p>
            <a:pPr marL="242948" lvl="1" indent="-1698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000000"/>
              </a:solidFill>
            </a:endParaRP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473035-7613-4908-A09B-92FC6C06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068" y="3438523"/>
            <a:ext cx="3613209" cy="156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9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Dynamic Addressing for IPv6 GUAs</a:t>
            </a:r>
            <a:br>
              <a:rPr lang="en-US" dirty="0"/>
            </a:br>
            <a:r>
              <a:rPr lang="en-US" sz="2400" dirty="0"/>
              <a:t>Method 3: Stateful DHCPv6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" y="620784"/>
            <a:ext cx="8135151" cy="2630416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An RA can instruct a device to </a:t>
            </a:r>
            <a:r>
              <a:rPr lang="en-US" sz="1600" dirty="0">
                <a:solidFill>
                  <a:srgbClr val="FF0000"/>
                </a:solidFill>
              </a:rPr>
              <a:t>use stateful DHCPv6 only.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Stateful DHCPv6 is similar to DHCP for IPv4. A device can </a:t>
            </a:r>
            <a:r>
              <a:rPr lang="en-US" sz="1600" dirty="0">
                <a:solidFill>
                  <a:srgbClr val="FF0000"/>
                </a:solidFill>
              </a:rPr>
              <a:t>automatically</a:t>
            </a:r>
            <a:r>
              <a:rPr lang="en-US" sz="1600" dirty="0">
                <a:solidFill>
                  <a:srgbClr val="000000"/>
                </a:solidFill>
              </a:rPr>
              <a:t> receive a GUA, prefix length, and the addresses of DNS servers from a stateful </a:t>
            </a:r>
            <a:r>
              <a:rPr lang="en-US" sz="1600" dirty="0">
                <a:solidFill>
                  <a:srgbClr val="FF0000"/>
                </a:solidFill>
              </a:rPr>
              <a:t>DHCPv6 server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The RA message suggests devices use the following:</a:t>
            </a:r>
          </a:p>
          <a:p>
            <a:pPr marL="315973" lvl="2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router LLA, which is the RA source IPv6 address, for the </a:t>
            </a:r>
            <a:r>
              <a:rPr lang="en-US" sz="1600" dirty="0">
                <a:solidFill>
                  <a:srgbClr val="FF0000"/>
                </a:solidFill>
              </a:rPr>
              <a:t>default gateway </a:t>
            </a:r>
            <a:r>
              <a:rPr lang="en-US" sz="1600" dirty="0">
                <a:solidFill>
                  <a:srgbClr val="000000"/>
                </a:solidFill>
              </a:rPr>
              <a:t>address.</a:t>
            </a:r>
          </a:p>
          <a:p>
            <a:pPr marL="315973" lvl="2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stateful DHCPv6 server to </a:t>
            </a:r>
            <a:r>
              <a:rPr lang="en-US" sz="1600" dirty="0">
                <a:solidFill>
                  <a:srgbClr val="FF0000"/>
                </a:solidFill>
              </a:rPr>
              <a:t>obtain a GUA, DNS server address, domain name </a:t>
            </a:r>
            <a:r>
              <a:rPr lang="en-US" sz="1600" dirty="0">
                <a:solidFill>
                  <a:srgbClr val="000000"/>
                </a:solidFill>
              </a:rPr>
              <a:t>and other necessary information.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0BE2A-E711-4139-BAE5-9E0C41986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35" y="3404657"/>
            <a:ext cx="3613209" cy="156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Dynamic Addressing for IPv6 GUAs</a:t>
            </a:r>
            <a:br>
              <a:rPr lang="en-US" dirty="0"/>
            </a:br>
            <a:r>
              <a:rPr lang="en-US" sz="2400" dirty="0"/>
              <a:t>EUI-64 Process vs. Randomly Generated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5050"/>
            <a:ext cx="3465497" cy="3332764"/>
          </a:xfrm>
        </p:spPr>
        <p:txBody>
          <a:bodyPr/>
          <a:lstStyle/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When the RA message is either SLAAC or SLAAC with stateless DHCPv6, the client must </a:t>
            </a:r>
            <a:r>
              <a:rPr lang="en-US" sz="1600" dirty="0">
                <a:solidFill>
                  <a:srgbClr val="FF0000"/>
                </a:solidFill>
              </a:rPr>
              <a:t>generate its own interface ID.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interface ID can be created using the EUI-64 process or a randomly generated 64-bit number.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493C9A-465A-442D-B022-1193868DE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83" y="950785"/>
            <a:ext cx="4429956" cy="34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8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and Structure of the lesson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5F2CA0-8AB1-46F5-A42B-3D4DECC8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552140"/>
              </p:ext>
            </p:extLst>
          </p:nvPr>
        </p:nvGraphicFramePr>
        <p:xfrm>
          <a:off x="276856" y="1083882"/>
          <a:ext cx="7456362" cy="2349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28181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3728181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2729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Topic Title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Topic Objective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IPv4 Issues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dirty="0"/>
                        <a:t>Explain the need for IPv6 addressing.</a:t>
                      </a:r>
                    </a:p>
                    <a:p>
                      <a:pPr fontAlgn="ctr"/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/>
                        <a:t>IPv6 Address Representation</a:t>
                      </a:r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dirty="0"/>
                        <a:t>Explain how IPv6 addresses are represented.</a:t>
                      </a:r>
                    </a:p>
                    <a:p>
                      <a:pPr fontAlgn="ctr"/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216917477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/>
                        <a:t>IPv6 Address Types</a:t>
                      </a:r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dirty="0"/>
                        <a:t>Compare types of IPv6 network addresses.</a:t>
                      </a:r>
                    </a:p>
                    <a:p>
                      <a:pPr fontAlgn="ctr"/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3668542"/>
                  </a:ext>
                </a:extLst>
              </a:tr>
              <a:tr h="201235"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/>
                        <a:t>GUA and LLA Static Configuration</a:t>
                      </a:r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dirty="0"/>
                        <a:t>Explain how to Configure static global unicast and link-local IPv6 network addresses.</a:t>
                      </a:r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/>
                        <a:t>Dynamic Addressing for IPv6 GUAs</a:t>
                      </a:r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dirty="0"/>
                        <a:t>Explain how to configure global unicast addresses dynamically.</a:t>
                      </a:r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1737215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3" y="3384758"/>
            <a:ext cx="7492633" cy="1048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19238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Dynamic Addressing for IPv6 GUAs</a:t>
            </a:r>
            <a:br>
              <a:rPr lang="en-US" dirty="0"/>
            </a:br>
            <a:r>
              <a:rPr lang="en-US" sz="2400" dirty="0"/>
              <a:t>EUI-64 Process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035050"/>
            <a:ext cx="7913688" cy="2012950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The IEEE defined the Extended Unique Identifier (EUI) or modified EUI-64 process which performs the following: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16 bit value of </a:t>
            </a:r>
            <a:r>
              <a:rPr lang="en-US" sz="1600" dirty="0">
                <a:solidFill>
                  <a:srgbClr val="FF0000"/>
                </a:solidFill>
              </a:rPr>
              <a:t>fffe</a:t>
            </a:r>
            <a:r>
              <a:rPr lang="en-US" sz="1600" dirty="0">
                <a:solidFill>
                  <a:srgbClr val="000000"/>
                </a:solidFill>
              </a:rPr>
              <a:t> (in hexadecimal) is inserted into the </a:t>
            </a:r>
            <a:r>
              <a:rPr lang="en-US" sz="1600" dirty="0">
                <a:solidFill>
                  <a:srgbClr val="FF0000"/>
                </a:solidFill>
              </a:rPr>
              <a:t>middle</a:t>
            </a:r>
            <a:r>
              <a:rPr lang="en-US" sz="1600" dirty="0">
                <a:solidFill>
                  <a:srgbClr val="000000"/>
                </a:solidFill>
              </a:rPr>
              <a:t> of the 48-bit Ethernet </a:t>
            </a:r>
            <a:r>
              <a:rPr lang="en-US" sz="1600" dirty="0">
                <a:solidFill>
                  <a:srgbClr val="FF0000"/>
                </a:solidFill>
              </a:rPr>
              <a:t>MAC address </a:t>
            </a:r>
            <a:r>
              <a:rPr lang="en-US" sz="1600" dirty="0">
                <a:solidFill>
                  <a:srgbClr val="000000"/>
                </a:solidFill>
              </a:rPr>
              <a:t>of the client.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7</a:t>
            </a:r>
            <a:r>
              <a:rPr lang="en-US" sz="1600" baseline="30000" dirty="0">
                <a:solidFill>
                  <a:srgbClr val="000000"/>
                </a:solidFill>
              </a:rPr>
              <a:t>th</a:t>
            </a:r>
            <a:r>
              <a:rPr lang="en-US" sz="1600" dirty="0">
                <a:solidFill>
                  <a:srgbClr val="000000"/>
                </a:solidFill>
              </a:rPr>
              <a:t> bit of the client MAC address is reversed from binary 0 to 1.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Example: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AD66462-6C30-4680-B48A-2A6E24F716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6222963"/>
              </p:ext>
            </p:extLst>
          </p:nvPr>
        </p:nvGraphicFramePr>
        <p:xfrm>
          <a:off x="798511" y="3180385"/>
          <a:ext cx="3198941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083">
                  <a:extLst>
                    <a:ext uri="{9D8B030D-6E8A-4147-A177-3AD203B41FA5}">
                      <a16:colId xmlns:a16="http://schemas.microsoft.com/office/drawing/2014/main" val="3729139006"/>
                    </a:ext>
                  </a:extLst>
                </a:gridCol>
                <a:gridCol w="1606858">
                  <a:extLst>
                    <a:ext uri="{9D8B030D-6E8A-4147-A177-3AD203B41FA5}">
                      <a16:colId xmlns:a16="http://schemas.microsoft.com/office/drawing/2014/main" val="1988913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</a:rPr>
                        <a:t>48-bit MAC</a:t>
                      </a:r>
                    </a:p>
                  </a:txBody>
                  <a:tcPr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</a:rPr>
                        <a:t>fc:99:47:75:ce:e0</a:t>
                      </a:r>
                    </a:p>
                  </a:txBody>
                  <a:tcPr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654457"/>
                  </a:ext>
                </a:extLst>
              </a:tr>
              <a:tr h="17090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EUI-64 Interface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f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:99:47: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ff:fe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:75:ce:e0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3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7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Dynamic Addressing for IPv6 GUAs</a:t>
            </a:r>
            <a:br>
              <a:rPr lang="en-US" dirty="0"/>
            </a:br>
            <a:r>
              <a:rPr lang="en-US" sz="2400" dirty="0"/>
              <a:t>Randomly Generated Interface IDs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731837"/>
            <a:ext cx="7913688" cy="1141849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Depending upon the </a:t>
            </a:r>
            <a:r>
              <a:rPr lang="en-US" sz="1600" dirty="0">
                <a:solidFill>
                  <a:srgbClr val="FF0000"/>
                </a:solidFill>
              </a:rPr>
              <a:t>operating system</a:t>
            </a:r>
            <a:r>
              <a:rPr lang="en-US" sz="1600" dirty="0">
                <a:solidFill>
                  <a:srgbClr val="000000"/>
                </a:solidFill>
              </a:rPr>
              <a:t>, a device may use a </a:t>
            </a:r>
            <a:r>
              <a:rPr lang="en-US" sz="1600" dirty="0">
                <a:solidFill>
                  <a:srgbClr val="FF0000"/>
                </a:solidFill>
              </a:rPr>
              <a:t>randomly generated </a:t>
            </a:r>
            <a:r>
              <a:rPr lang="en-US" sz="1600" dirty="0">
                <a:solidFill>
                  <a:srgbClr val="000000"/>
                </a:solidFill>
              </a:rPr>
              <a:t>interface ID instead of using the MAC address and the EUI-64 process.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Beginning with </a:t>
            </a:r>
            <a:r>
              <a:rPr lang="en-US" sz="1600" dirty="0">
                <a:solidFill>
                  <a:srgbClr val="FF0000"/>
                </a:solidFill>
              </a:rPr>
              <a:t>Windows Vista</a:t>
            </a:r>
            <a:r>
              <a:rPr lang="en-US" sz="1600" dirty="0">
                <a:solidFill>
                  <a:srgbClr val="000000"/>
                </a:solidFill>
              </a:rPr>
              <a:t>, Windows uses a randomly generated interface ID instead of one created with EUI-64.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98DBB-B1C5-4711-B1B9-13D7E8D0E3A0}"/>
              </a:ext>
            </a:extLst>
          </p:cNvPr>
          <p:cNvSpPr txBox="1"/>
          <p:nvPr/>
        </p:nvSpPr>
        <p:spPr>
          <a:xfrm>
            <a:off x="1948293" y="58842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E99E91-0264-4741-9661-10088E9F0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422" y="2086947"/>
            <a:ext cx="5724644" cy="132343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C:\&gt;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ipconfig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Windows IP Configuration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Ethernet adapter Local Area Connection: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Connection-specific DNS Suffix .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IPv6 Address. . . . . . . . . . . :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2001:db8:acad:1:50a5:8a35:a5bb:66e1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Link-local IPv6 Address . . . . . : fe80::50a5:8a35:a5bb:66e1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 Gateway . . . . . . . . . : fe80::1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C:\&gt;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8CD9D-A7A3-4436-AF67-F3D2FAC9DD8C}"/>
              </a:ext>
            </a:extLst>
          </p:cNvPr>
          <p:cNvSpPr txBox="1"/>
          <p:nvPr/>
        </p:nvSpPr>
        <p:spPr>
          <a:xfrm>
            <a:off x="524934" y="3623647"/>
            <a:ext cx="791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</a:t>
            </a:r>
            <a:r>
              <a:rPr lang="en-US" sz="1600" dirty="0"/>
              <a:t>: To ensure the uniqueness of any IPv6 unicast address, the client may use a process known as Duplicate Address Detection (DAD). This is similar to an ARP request for its own address. If there is no reply, then the address is unique.</a:t>
            </a:r>
          </a:p>
        </p:txBody>
      </p:sp>
    </p:spTree>
    <p:extLst>
      <p:ext uri="{BB962C8B-B14F-4D97-AF65-F5344CB8AC3E}">
        <p14:creationId xmlns:p14="http://schemas.microsoft.com/office/powerpoint/2010/main" val="39636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Dynamic Addressing for IPv6 LLAs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593583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Dynamic Addressing for IPv6 LLAs</a:t>
            </a:r>
            <a:br>
              <a:rPr lang="en-US" dirty="0"/>
            </a:br>
            <a:r>
              <a:rPr lang="en-US" sz="2400" dirty="0"/>
              <a:t>Dynamic LLAs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035050"/>
            <a:ext cx="7913688" cy="1536700"/>
          </a:xfrm>
        </p:spPr>
        <p:txBody>
          <a:bodyPr/>
          <a:lstStyle/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All IPv6 interfaces must have an IPv6 LLA.</a:t>
            </a:r>
            <a:r>
              <a:rPr lang="en-US" sz="1600" b="1" dirty="0">
                <a:solidFill>
                  <a:schemeClr val="tx1"/>
                </a:solidFill>
              </a:rPr>
              <a:t> (Link-local Address)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Like IPv6 GUAs, LLAs can be configured dynamically.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figure shows the LLA is dynamically created using the fe80::/10 prefix and the interface ID using the EUI-64 process, or a randomly generated 64-bit number.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663BE-9DCB-44E6-9EF5-385C2DF6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88" y="2451757"/>
            <a:ext cx="6212312" cy="17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Dynamic Addressing for IPv6 LLAs</a:t>
            </a:r>
            <a:br>
              <a:rPr lang="en-US" dirty="0"/>
            </a:br>
            <a:r>
              <a:rPr lang="en-US" sz="2400" dirty="0"/>
              <a:t>Dynamic LLAs on Windows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854198"/>
            <a:ext cx="7913688" cy="570410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Operating systems, such as Windows, will typically use the same method for both a </a:t>
            </a:r>
            <a:r>
              <a:rPr lang="en-US" sz="1600" dirty="0">
                <a:solidFill>
                  <a:srgbClr val="FF0000"/>
                </a:solidFill>
              </a:rPr>
              <a:t>SLAAC-created GUA and a dynamically assigned LLA.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98DBB-B1C5-4711-B1B9-13D7E8D0E3A0}"/>
              </a:ext>
            </a:extLst>
          </p:cNvPr>
          <p:cNvSpPr txBox="1"/>
          <p:nvPr/>
        </p:nvSpPr>
        <p:spPr>
          <a:xfrm>
            <a:off x="1948293" y="58842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4AD4F-4BAF-4EB5-8715-B490FBDACAF0}"/>
              </a:ext>
            </a:extLst>
          </p:cNvPr>
          <p:cNvSpPr txBox="1"/>
          <p:nvPr/>
        </p:nvSpPr>
        <p:spPr>
          <a:xfrm>
            <a:off x="709731" y="1424608"/>
            <a:ext cx="2396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EUI-64 Generated Interface ID: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7C10CD7-64FE-452E-A9FF-E0D054AA0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658" y="1714714"/>
            <a:ext cx="5878531" cy="132343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 ipconfig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IP Configuration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Ethernet adapter Local Area Connection: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Connection-specific DNS Suffix . :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IPv6 Address. . . . . . . . . . . : 2001:db8:acad:1:</a:t>
            </a:r>
            <a:r>
              <a:rPr lang="en-US" altLang="en-US" sz="1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fc99:47</a:t>
            </a:r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ff:fe</a:t>
            </a:r>
            <a:r>
              <a:rPr lang="en-US" altLang="en-US" sz="1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75:cee0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Link-local IPv6 Address . . . . . : fe80::</a:t>
            </a:r>
            <a:r>
              <a:rPr lang="en-US" altLang="en-US" sz="1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fc99:47</a:t>
            </a:r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ff:fe</a:t>
            </a:r>
            <a:r>
              <a:rPr lang="en-US" altLang="en-US" sz="1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75:cee0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Gateway . . . . . . . . . : fe80::1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A36AD-E5C7-4064-B7CB-7A9689FEF970}"/>
              </a:ext>
            </a:extLst>
          </p:cNvPr>
          <p:cNvSpPr txBox="1"/>
          <p:nvPr/>
        </p:nvSpPr>
        <p:spPr>
          <a:xfrm>
            <a:off x="753473" y="3102431"/>
            <a:ext cx="2988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Random 64-bit Generated Interface ID: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1D3F26D-DE37-49E2-BA8B-7ACBF74D3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657" y="3379430"/>
            <a:ext cx="5878532" cy="132343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 ipconfig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IP Configuration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Ethernet adapter Local Area Connection: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Connection-specific DNS Suffix  . :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IPv6 Address. . . . . . . . . . . : 2001:db8:acad:1:</a:t>
            </a:r>
            <a:r>
              <a:rPr lang="en-US" altLang="en-US" sz="1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50a5:8a35:a5bb:66e1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Link-local IPv6 Address . . . . . : fe80::</a:t>
            </a:r>
            <a:r>
              <a:rPr lang="en-US" altLang="en-US" sz="1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50a5:8a35:a5bb:66e1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Default Gateway . . . . . . . . . : fe80::1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Dynamic Addressing for IPv6 LLAs</a:t>
            </a:r>
            <a:br>
              <a:rPr lang="en-US" dirty="0"/>
            </a:br>
            <a:r>
              <a:rPr lang="en-US" sz="2400" dirty="0"/>
              <a:t>Dynamic LLAs on Cisco Routers &amp; Verify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035050"/>
            <a:ext cx="7913688" cy="1536700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FF0000"/>
                </a:solidFill>
              </a:rPr>
              <a:t>Cisco routers automatically</a:t>
            </a:r>
            <a:r>
              <a:rPr lang="en-US" sz="1600" dirty="0">
                <a:solidFill>
                  <a:srgbClr val="000000"/>
                </a:solidFill>
              </a:rPr>
              <a:t> create an IPv6 LLA whenever a GUA is assigned to the interface. By default, Cisco IOS routers use </a:t>
            </a:r>
            <a:r>
              <a:rPr lang="en-US" sz="1600" dirty="0">
                <a:solidFill>
                  <a:srgbClr val="FF0000"/>
                </a:solidFill>
              </a:rPr>
              <a:t>EUI-64 to generate the interface ID </a:t>
            </a:r>
            <a:r>
              <a:rPr lang="en-US" sz="1600" dirty="0">
                <a:solidFill>
                  <a:srgbClr val="000000"/>
                </a:solidFill>
              </a:rPr>
              <a:t>for all LLAs on IPv6 interfaces.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Here is an example of a LLA dynamically configured on the G0/0/0 interface of R1: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7C10CD7-64FE-452E-A9FF-E0D054AA0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734" y="2571750"/>
            <a:ext cx="5878532" cy="132343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 interface gigabitEthernet 0/0/0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is up, line protocol is up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Hardware is ISR4221-2x1GE, address is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7079.b392.3640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(bia 7079.b392.3640)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(Output omitted)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 ipv6 interface brief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[up/up]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FE80::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7279:B3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FF:FE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92:3640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2001:DB8:ACAD:1::1 </a:t>
            </a:r>
          </a:p>
        </p:txBody>
      </p:sp>
    </p:spTree>
    <p:extLst>
      <p:ext uri="{BB962C8B-B14F-4D97-AF65-F5344CB8AC3E}">
        <p14:creationId xmlns:p14="http://schemas.microsoft.com/office/powerpoint/2010/main" val="268663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IPv6 Multicast Addresses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384841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Multicast Addresses</a:t>
            </a:r>
            <a:br>
              <a:rPr lang="en-US" dirty="0"/>
            </a:br>
            <a:r>
              <a:rPr lang="en-US" sz="2400" dirty="0"/>
              <a:t>Assigned IPv6 Multicast Addresses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035050"/>
            <a:ext cx="7913688" cy="1536700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IPv6 multicast addresses have the </a:t>
            </a:r>
            <a:r>
              <a:rPr lang="en-US" sz="1600" dirty="0">
                <a:solidFill>
                  <a:srgbClr val="FF0000"/>
                </a:solidFill>
              </a:rPr>
              <a:t>prefix ff00::/8.</a:t>
            </a:r>
            <a:r>
              <a:rPr lang="en-US" sz="1600" dirty="0">
                <a:solidFill>
                  <a:srgbClr val="000000"/>
                </a:solidFill>
              </a:rPr>
              <a:t> There are two </a:t>
            </a:r>
            <a:r>
              <a:rPr lang="en-US" sz="1600" dirty="0">
                <a:solidFill>
                  <a:srgbClr val="FF0000"/>
                </a:solidFill>
              </a:rPr>
              <a:t>types</a:t>
            </a:r>
            <a:r>
              <a:rPr lang="en-US" sz="1600" dirty="0">
                <a:solidFill>
                  <a:srgbClr val="000000"/>
                </a:solidFill>
              </a:rPr>
              <a:t> of IPv6 multicast addresses:</a:t>
            </a:r>
          </a:p>
          <a:p>
            <a:pPr marL="358835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Well-Known</a:t>
            </a:r>
            <a:r>
              <a:rPr lang="en-US" sz="1600" dirty="0">
                <a:solidFill>
                  <a:srgbClr val="000000"/>
                </a:solidFill>
              </a:rPr>
              <a:t> multicast addresses</a:t>
            </a:r>
          </a:p>
          <a:p>
            <a:pPr marL="358835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Solicited node </a:t>
            </a:r>
            <a:r>
              <a:rPr lang="en-US" sz="1600" dirty="0">
                <a:solidFill>
                  <a:srgbClr val="000000"/>
                </a:solidFill>
              </a:rPr>
              <a:t>multicast addresses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89D51-B9C4-47DE-895E-0D438682D1AC}"/>
              </a:ext>
            </a:extLst>
          </p:cNvPr>
          <p:cNvSpPr txBox="1"/>
          <p:nvPr/>
        </p:nvSpPr>
        <p:spPr>
          <a:xfrm>
            <a:off x="347473" y="2874963"/>
            <a:ext cx="8345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Note</a:t>
            </a:r>
            <a:r>
              <a:rPr lang="en-US" sz="1600" dirty="0">
                <a:solidFill>
                  <a:srgbClr val="000000"/>
                </a:solidFill>
              </a:rPr>
              <a:t>: Multicast addresses can only be destination addresses and not source addresses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Multicast Addresses</a:t>
            </a:r>
            <a:br>
              <a:rPr lang="en-US" dirty="0"/>
            </a:br>
            <a:r>
              <a:rPr lang="en-US" sz="2400" dirty="0"/>
              <a:t>Well-Known IPv6 Multicast Addresses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035049"/>
            <a:ext cx="7913688" cy="2329587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FF0000"/>
                </a:solidFill>
              </a:rPr>
              <a:t>Well-known</a:t>
            </a:r>
            <a:r>
              <a:rPr lang="en-US" sz="1600" dirty="0">
                <a:solidFill>
                  <a:srgbClr val="000000"/>
                </a:solidFill>
              </a:rPr>
              <a:t> IPv6 multicast addresses are assigned and are </a:t>
            </a:r>
            <a:r>
              <a:rPr lang="en-US" sz="1600" dirty="0">
                <a:solidFill>
                  <a:srgbClr val="FF0000"/>
                </a:solidFill>
              </a:rPr>
              <a:t>reserved for predefined groups of devices.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There are two common IPv6 Assigned multicast groups:</a:t>
            </a:r>
          </a:p>
          <a:p>
            <a:pPr marL="358835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C"/>
                </a:solidFill>
              </a:rPr>
              <a:t>ff02::1 </a:t>
            </a:r>
            <a:r>
              <a:rPr lang="en-US" b="1" dirty="0">
                <a:solidFill>
                  <a:srgbClr val="000000"/>
                </a:solidFill>
              </a:rPr>
              <a:t>All-nodes multicast group</a:t>
            </a:r>
            <a:r>
              <a:rPr lang="en-US" dirty="0">
                <a:solidFill>
                  <a:srgbClr val="000000"/>
                </a:solidFill>
              </a:rPr>
              <a:t> - This is a multicast group that </a:t>
            </a:r>
            <a:r>
              <a:rPr lang="en-US" dirty="0">
                <a:solidFill>
                  <a:srgbClr val="FF0000"/>
                </a:solidFill>
              </a:rPr>
              <a:t>all IPv6-enabled devices join</a:t>
            </a:r>
            <a:r>
              <a:rPr lang="en-US" dirty="0">
                <a:solidFill>
                  <a:srgbClr val="000000"/>
                </a:solidFill>
              </a:rPr>
              <a:t>. A packet sent to this group is received and processed by all IPv6 interfaces on the link or network. </a:t>
            </a:r>
          </a:p>
          <a:p>
            <a:pPr marL="358835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C"/>
                </a:solidFill>
              </a:rPr>
              <a:t>ff02::2 </a:t>
            </a:r>
            <a:r>
              <a:rPr lang="en-US" b="1" dirty="0">
                <a:solidFill>
                  <a:srgbClr val="000000"/>
                </a:solidFill>
              </a:rPr>
              <a:t>All-routers multicast group</a:t>
            </a:r>
            <a:r>
              <a:rPr lang="en-US" dirty="0">
                <a:solidFill>
                  <a:srgbClr val="000000"/>
                </a:solidFill>
              </a:rPr>
              <a:t> - This is a multicast group </a:t>
            </a:r>
            <a:r>
              <a:rPr lang="en-US" dirty="0">
                <a:solidFill>
                  <a:srgbClr val="FF0000"/>
                </a:solidFill>
              </a:rPr>
              <a:t>that all IPv6 routers join</a:t>
            </a:r>
            <a:r>
              <a:rPr lang="en-US" dirty="0">
                <a:solidFill>
                  <a:srgbClr val="000000"/>
                </a:solidFill>
              </a:rPr>
              <a:t>. A router becomes a member of this group when it is enabled as an IPv6 router with the </a:t>
            </a:r>
            <a:r>
              <a:rPr lang="en-US" b="1" dirty="0">
                <a:solidFill>
                  <a:srgbClr val="000000"/>
                </a:solidFill>
              </a:rPr>
              <a:t>ipv6 unicast-routing</a:t>
            </a:r>
            <a:r>
              <a:rPr lang="en-US" dirty="0">
                <a:solidFill>
                  <a:srgbClr val="000000"/>
                </a:solidFill>
              </a:rPr>
              <a:t> global configuration command. </a:t>
            </a:r>
          </a:p>
          <a:p>
            <a:pPr marL="358835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00000"/>
              </a:solidFill>
            </a:endParaRP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5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Multicast Addresses</a:t>
            </a:r>
            <a:br>
              <a:rPr lang="en-US" dirty="0"/>
            </a:br>
            <a:r>
              <a:rPr lang="en-US" sz="2400" dirty="0"/>
              <a:t>Solicited-Node IPv6 Multicast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035049"/>
            <a:ext cx="3651927" cy="3350520"/>
          </a:xfrm>
        </p:spPr>
        <p:txBody>
          <a:bodyPr/>
          <a:lstStyle/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solicited-node multicast address is similar to the all-nodes multicast address.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solicited-node multicast address is mapped to a special Ethernet multicast address.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Ethernet NIC can </a:t>
            </a:r>
            <a:r>
              <a:rPr lang="en-US" sz="1600" dirty="0">
                <a:solidFill>
                  <a:srgbClr val="FF0000"/>
                </a:solidFill>
              </a:rPr>
              <a:t>filter</a:t>
            </a:r>
            <a:r>
              <a:rPr lang="en-US" sz="1600" dirty="0">
                <a:solidFill>
                  <a:srgbClr val="000000"/>
                </a:solidFill>
              </a:rPr>
              <a:t> the frame by examining the destination MAC address without sending it to the IPv6 process to see if the device is the intended target of the IPv6 packet.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A181D-36C7-4DAF-9B3B-E20C6358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32" y="967665"/>
            <a:ext cx="4301867" cy="30805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7B4D1E-2C75-4BF2-83D2-CD0226FF91BE}"/>
                  </a:ext>
                </a:extLst>
              </p14:cNvPr>
              <p14:cNvContentPartPr/>
              <p14:nvPr/>
            </p14:nvContentPartPr>
            <p14:xfrm>
              <a:off x="7085160" y="1624800"/>
              <a:ext cx="1755720" cy="66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7B4D1E-2C75-4BF2-83D2-CD0226FF91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9520" y="1589160"/>
                <a:ext cx="1827360" cy="7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876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8296275" cy="3394472"/>
          </a:xfrm>
        </p:spPr>
        <p:txBody>
          <a:bodyPr/>
          <a:lstStyle/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FB5B633-A9DF-4EE6-82BD-E1B06F88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5"/>
          <a:stretch/>
        </p:blipFill>
        <p:spPr bwMode="auto">
          <a:xfrm>
            <a:off x="0" y="1"/>
            <a:ext cx="9144000" cy="493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Subnet an IPv6 Network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270481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Subnet an IPv6 Network</a:t>
            </a:r>
            <a:br>
              <a:rPr lang="en-US" dirty="0"/>
            </a:br>
            <a:r>
              <a:rPr lang="en-US" sz="2400" dirty="0"/>
              <a:t>Subnet Using the Subnet ID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035049"/>
            <a:ext cx="7984230" cy="1598084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800" dirty="0">
                <a:solidFill>
                  <a:srgbClr val="000000"/>
                </a:solidFill>
              </a:rPr>
              <a:t>IPv6 was designed with subnetting in mind. 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separate subnet ID field in the IPv6 GUA is used to create subnets. 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subnet ID field is the </a:t>
            </a:r>
            <a:r>
              <a:rPr lang="en-US" sz="1600" b="1" dirty="0">
                <a:solidFill>
                  <a:srgbClr val="FF0000"/>
                </a:solidFill>
              </a:rPr>
              <a:t>area between the Global Routing Prefix and the interface </a:t>
            </a:r>
            <a:r>
              <a:rPr lang="en-US" sz="1600" dirty="0">
                <a:solidFill>
                  <a:srgbClr val="000000"/>
                </a:solidFill>
              </a:rPr>
              <a:t>ID.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8DB5A-76F0-4B47-AE58-0F512B58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25" y="2571750"/>
            <a:ext cx="6805582" cy="15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7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Subnet an IPv6 Network</a:t>
            </a:r>
            <a:br>
              <a:rPr lang="en-US" dirty="0"/>
            </a:br>
            <a:r>
              <a:rPr lang="en-US" sz="2400" dirty="0"/>
              <a:t>IPv6 Subnetting Example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035049"/>
            <a:ext cx="3731826" cy="2863358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Given the 2001:db8:acad::/48 global routing prefix with a 16 bit subnet ID.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Allows 65,536 /64 subnets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global routing prefix is the same for all subnets.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Only </a:t>
            </a:r>
            <a:r>
              <a:rPr lang="en-US" sz="1400" dirty="0">
                <a:solidFill>
                  <a:srgbClr val="000000"/>
                </a:solidFill>
              </a:rPr>
              <a:t>the subnet ID hextet is incremented in hexadecimal for each subnet.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8BF49-5FD4-4309-80FA-F52A67C7D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263" y="1035049"/>
            <a:ext cx="4446225" cy="30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8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Subnet an IPv6 Network</a:t>
            </a:r>
            <a:br>
              <a:rPr lang="en-US" dirty="0"/>
            </a:br>
            <a:r>
              <a:rPr lang="en-US" sz="2400" dirty="0"/>
              <a:t>IPv6 Subnet Allocation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86659"/>
            <a:ext cx="7380549" cy="1392523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400" dirty="0">
                <a:solidFill>
                  <a:srgbClr val="000000"/>
                </a:solidFill>
              </a:rPr>
              <a:t>The example topology requires five subnets, one for each LAN as well as for the serial link between R1 and R2.</a:t>
            </a:r>
          </a:p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400" dirty="0">
                <a:solidFill>
                  <a:srgbClr val="000000"/>
                </a:solidFill>
              </a:rPr>
              <a:t>The five IPv6 subnets were allocated, with the subnet ID field 0001 through 0005. Each /64 subnet will provide more addresses than will ever be needed.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4560F-645D-4891-932C-5DFEA2110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98" y="2295062"/>
            <a:ext cx="3127775" cy="2099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A817A-D8FB-45B9-BB3D-6E5C7DC6B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07" y="2427572"/>
            <a:ext cx="3392842" cy="196733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F36FC73-0740-4582-8403-5B694C51C97C}"/>
              </a:ext>
            </a:extLst>
          </p:cNvPr>
          <p:cNvGrpSpPr/>
          <p:nvPr/>
        </p:nvGrpSpPr>
        <p:grpSpPr>
          <a:xfrm>
            <a:off x="1640520" y="2148200"/>
            <a:ext cx="136800" cy="154440"/>
            <a:chOff x="1640520" y="2148200"/>
            <a:chExt cx="13680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E9E4243-3523-4E81-A067-14068576BEA9}"/>
                    </a:ext>
                  </a:extLst>
                </p14:cNvPr>
                <p14:cNvContentPartPr/>
                <p14:nvPr/>
              </p14:nvContentPartPr>
              <p14:xfrm>
                <a:off x="1658880" y="2174120"/>
                <a:ext cx="2160" cy="3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E9E4243-3523-4E81-A067-14068576BE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40880" y="2156120"/>
                  <a:ext cx="37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7D64ED-597F-4E27-9A25-8A0788FC08A8}"/>
                    </a:ext>
                  </a:extLst>
                </p14:cNvPr>
                <p14:cNvContentPartPr/>
                <p14:nvPr/>
              </p14:nvContentPartPr>
              <p14:xfrm>
                <a:off x="1640520" y="2188880"/>
                <a:ext cx="3600" cy="113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7D64ED-597F-4E27-9A25-8A0788FC08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22880" y="2171240"/>
                  <a:ext cx="39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EE4441-ACE3-426D-9945-6017D1A3DAB1}"/>
                    </a:ext>
                  </a:extLst>
                </p14:cNvPr>
                <p14:cNvContentPartPr/>
                <p14:nvPr/>
              </p14:nvContentPartPr>
              <p14:xfrm>
                <a:off x="1731960" y="2184200"/>
                <a:ext cx="360" cy="7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EE4441-ACE3-426D-9945-6017D1A3DA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13960" y="2166200"/>
                  <a:ext cx="36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5766BB-C637-4E3B-BE3E-7452D090CB96}"/>
                    </a:ext>
                  </a:extLst>
                </p14:cNvPr>
                <p14:cNvContentPartPr/>
                <p14:nvPr/>
              </p14:nvContentPartPr>
              <p14:xfrm>
                <a:off x="1681200" y="2148200"/>
                <a:ext cx="9612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5766BB-C637-4E3B-BE3E-7452D090CB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63200" y="2130560"/>
                  <a:ext cx="1317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0887FC-7A9A-4E1A-A7C4-A48BDBC07989}"/>
              </a:ext>
            </a:extLst>
          </p:cNvPr>
          <p:cNvGrpSpPr/>
          <p:nvPr/>
        </p:nvGrpSpPr>
        <p:grpSpPr>
          <a:xfrm>
            <a:off x="1671120" y="2753000"/>
            <a:ext cx="257400" cy="197640"/>
            <a:chOff x="1671120" y="2753000"/>
            <a:chExt cx="25740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335E0F-AE7D-4C2C-B160-F87892826554}"/>
                    </a:ext>
                  </a:extLst>
                </p14:cNvPr>
                <p14:cNvContentPartPr/>
                <p14:nvPr/>
              </p14:nvContentPartPr>
              <p14:xfrm>
                <a:off x="1671120" y="2783600"/>
                <a:ext cx="41400" cy="167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335E0F-AE7D-4C2C-B160-F8789282655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53480" y="2765600"/>
                  <a:ext cx="77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33474F-7C42-4175-97F5-B2B84E28807E}"/>
                    </a:ext>
                  </a:extLst>
                </p14:cNvPr>
                <p14:cNvContentPartPr/>
                <p14:nvPr/>
              </p14:nvContentPartPr>
              <p14:xfrm>
                <a:off x="1777320" y="2763440"/>
                <a:ext cx="20520" cy="153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33474F-7C42-4175-97F5-B2B84E28807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59320" y="2745440"/>
                  <a:ext cx="56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FCF5B4-8CF2-4D2A-AAAD-3CC4F2944A85}"/>
                    </a:ext>
                  </a:extLst>
                </p14:cNvPr>
                <p14:cNvContentPartPr/>
                <p14:nvPr/>
              </p14:nvContentPartPr>
              <p14:xfrm>
                <a:off x="1686240" y="2832200"/>
                <a:ext cx="109440" cy="1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FCF5B4-8CF2-4D2A-AAAD-3CC4F2944A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68600" y="2814560"/>
                  <a:ext cx="145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17D13C-6297-486C-97C1-9385081BBB23}"/>
                    </a:ext>
                  </a:extLst>
                </p14:cNvPr>
                <p14:cNvContentPartPr/>
                <p14:nvPr/>
              </p14:nvContentPartPr>
              <p14:xfrm>
                <a:off x="1837440" y="2758040"/>
                <a:ext cx="34560" cy="144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17D13C-6297-486C-97C1-9385081BBB2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19440" y="2740400"/>
                  <a:ext cx="70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B1E2BD9-25A4-4A5E-97C5-969BD0388364}"/>
                    </a:ext>
                  </a:extLst>
                </p14:cNvPr>
                <p14:cNvContentPartPr/>
                <p14:nvPr/>
              </p14:nvContentPartPr>
              <p14:xfrm>
                <a:off x="1859040" y="2753000"/>
                <a:ext cx="69480" cy="144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B1E2BD9-25A4-4A5E-97C5-969BD038836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41040" y="2735360"/>
                  <a:ext cx="1051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CC2715-2764-461D-90C3-F585C074217A}"/>
              </a:ext>
            </a:extLst>
          </p:cNvPr>
          <p:cNvGrpSpPr/>
          <p:nvPr/>
        </p:nvGrpSpPr>
        <p:grpSpPr>
          <a:xfrm>
            <a:off x="1594800" y="3255920"/>
            <a:ext cx="426600" cy="193680"/>
            <a:chOff x="1594800" y="3255920"/>
            <a:chExt cx="42660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742E94-4FB8-4A73-A534-F01A2DC8FE3B}"/>
                    </a:ext>
                  </a:extLst>
                </p14:cNvPr>
                <p14:cNvContentPartPr/>
                <p14:nvPr/>
              </p14:nvContentPartPr>
              <p14:xfrm>
                <a:off x="1594800" y="3328280"/>
                <a:ext cx="132480" cy="12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742E94-4FB8-4A73-A534-F01A2DC8FE3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76800" y="3310280"/>
                  <a:ext cx="168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FC8238-0ABD-40E7-852E-73FE9C8D3E45}"/>
                    </a:ext>
                  </a:extLst>
                </p14:cNvPr>
                <p14:cNvContentPartPr/>
                <p14:nvPr/>
              </p14:nvContentPartPr>
              <p14:xfrm>
                <a:off x="1752120" y="3301640"/>
                <a:ext cx="41040" cy="11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FC8238-0ABD-40E7-852E-73FE9C8D3E4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34480" y="3283640"/>
                  <a:ext cx="76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58E2B13-E812-439D-A137-45803D8D4D8E}"/>
                    </a:ext>
                  </a:extLst>
                </p14:cNvPr>
                <p14:cNvContentPartPr/>
                <p14:nvPr/>
              </p14:nvContentPartPr>
              <p14:xfrm>
                <a:off x="1799640" y="3312080"/>
                <a:ext cx="56880" cy="93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58E2B13-E812-439D-A137-45803D8D4D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81640" y="3294080"/>
                  <a:ext cx="92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0D7FE7-B985-4613-8D42-896055F1E0C3}"/>
                    </a:ext>
                  </a:extLst>
                </p14:cNvPr>
                <p14:cNvContentPartPr/>
                <p14:nvPr/>
              </p14:nvContentPartPr>
              <p14:xfrm>
                <a:off x="1919880" y="3286160"/>
                <a:ext cx="48960" cy="130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0D7FE7-B985-4613-8D42-896055F1E0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02240" y="3268520"/>
                  <a:ext cx="84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725F55-15AB-43F3-9595-756352C71A5D}"/>
                    </a:ext>
                  </a:extLst>
                </p14:cNvPr>
                <p14:cNvContentPartPr/>
                <p14:nvPr/>
              </p14:nvContentPartPr>
              <p14:xfrm>
                <a:off x="1859040" y="3255920"/>
                <a:ext cx="162360" cy="25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725F55-15AB-43F3-9595-756352C71A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41040" y="3238280"/>
                  <a:ext cx="19800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8BD7B5-BFA0-4BC0-9B81-F7FFD9287B4C}"/>
              </a:ext>
            </a:extLst>
          </p:cNvPr>
          <p:cNvGrpSpPr/>
          <p:nvPr/>
        </p:nvGrpSpPr>
        <p:grpSpPr>
          <a:xfrm>
            <a:off x="1467720" y="3819680"/>
            <a:ext cx="360000" cy="142200"/>
            <a:chOff x="1467720" y="3819680"/>
            <a:chExt cx="36000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B667B5-EF4C-4941-88F7-93D575007415}"/>
                    </a:ext>
                  </a:extLst>
                </p14:cNvPr>
                <p14:cNvContentPartPr/>
                <p14:nvPr/>
              </p14:nvContentPartPr>
              <p14:xfrm>
                <a:off x="1507680" y="3819680"/>
                <a:ext cx="97560" cy="14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B667B5-EF4C-4941-88F7-93D5750074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89680" y="3802040"/>
                  <a:ext cx="133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8D1ED4-63B7-4893-9EBF-FC31BF0A2391}"/>
                    </a:ext>
                  </a:extLst>
                </p14:cNvPr>
                <p14:cNvContentPartPr/>
                <p14:nvPr/>
              </p14:nvContentPartPr>
              <p14:xfrm>
                <a:off x="1467720" y="3911120"/>
                <a:ext cx="7092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8D1ED4-63B7-4893-9EBF-FC31BF0A23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50080" y="3893480"/>
                  <a:ext cx="106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9B07B0-BE6A-47F2-B4EF-5CB6CB6C7B1B}"/>
                    </a:ext>
                  </a:extLst>
                </p14:cNvPr>
                <p14:cNvContentPartPr/>
                <p14:nvPr/>
              </p14:nvContentPartPr>
              <p14:xfrm>
                <a:off x="1625040" y="3906080"/>
                <a:ext cx="5760" cy="50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9B07B0-BE6A-47F2-B4EF-5CB6CB6C7B1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07400" y="3888440"/>
                  <a:ext cx="41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51D8D1-9524-4C5A-A2A4-AEEBCCD42D33}"/>
                    </a:ext>
                  </a:extLst>
                </p14:cNvPr>
                <p14:cNvContentPartPr/>
                <p14:nvPr/>
              </p14:nvContentPartPr>
              <p14:xfrm>
                <a:off x="1640520" y="3830120"/>
                <a:ext cx="360" cy="34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51D8D1-9524-4C5A-A2A4-AEEBCCD42D3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22880" y="3812120"/>
                  <a:ext cx="36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65A47D-76E0-49E9-A38A-01B360948B6B}"/>
                    </a:ext>
                  </a:extLst>
                </p14:cNvPr>
                <p14:cNvContentPartPr/>
                <p14:nvPr/>
              </p14:nvContentPartPr>
              <p14:xfrm>
                <a:off x="1681200" y="3853880"/>
                <a:ext cx="146520" cy="93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65A47D-76E0-49E9-A38A-01B360948B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63200" y="3836240"/>
                  <a:ext cx="182160" cy="129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AFA99F1-8A55-40F0-BFE2-53245A3CD508}"/>
              </a:ext>
            </a:extLst>
          </p:cNvPr>
          <p:cNvSpPr txBox="1"/>
          <p:nvPr/>
        </p:nvSpPr>
        <p:spPr>
          <a:xfrm>
            <a:off x="3179424" y="2302640"/>
            <a:ext cx="2608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2001:db8:acad:1::1/64</a:t>
            </a:r>
          </a:p>
          <a:p>
            <a:endParaRPr lang="en-MY" dirty="0">
              <a:solidFill>
                <a:srgbClr val="FF0000"/>
              </a:solidFill>
            </a:endParaRPr>
          </a:p>
          <a:p>
            <a:r>
              <a:rPr lang="en-MY" dirty="0">
                <a:solidFill>
                  <a:schemeClr val="bg2">
                    <a:lumMod val="50000"/>
                  </a:schemeClr>
                </a:solidFill>
              </a:rPr>
              <a:t>  2001:db8:acad:</a:t>
            </a:r>
            <a:r>
              <a:rPr lang="en-MY" dirty="0">
                <a:solidFill>
                  <a:srgbClr val="0000CC"/>
                </a:solidFill>
              </a:rPr>
              <a:t>2</a:t>
            </a:r>
            <a:r>
              <a:rPr lang="en-MY" dirty="0">
                <a:solidFill>
                  <a:schemeClr val="bg2">
                    <a:lumMod val="50000"/>
                  </a:schemeClr>
                </a:solidFill>
              </a:rPr>
              <a:t>::1/64</a:t>
            </a:r>
          </a:p>
          <a:p>
            <a:endParaRPr lang="en-MY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09F39E-7C19-4B8C-BE07-E1F25BA191A8}"/>
              </a:ext>
            </a:extLst>
          </p:cNvPr>
          <p:cNvSpPr txBox="1"/>
          <p:nvPr/>
        </p:nvSpPr>
        <p:spPr>
          <a:xfrm>
            <a:off x="-1494624" y="2270025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2001:db8:acad:</a:t>
            </a:r>
            <a:r>
              <a:rPr lang="en-MY" dirty="0">
                <a:solidFill>
                  <a:srgbClr val="0000CC"/>
                </a:solidFill>
              </a:rPr>
              <a:t>1</a:t>
            </a:r>
            <a:r>
              <a:rPr lang="en-MY" dirty="0">
                <a:solidFill>
                  <a:srgbClr val="FF0000"/>
                </a:solidFill>
              </a:rPr>
              <a:t>::10/64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9ED511-19C4-4750-86BF-0B6D6592E9C8}"/>
              </a:ext>
            </a:extLst>
          </p:cNvPr>
          <p:cNvGrpSpPr/>
          <p:nvPr/>
        </p:nvGrpSpPr>
        <p:grpSpPr>
          <a:xfrm>
            <a:off x="1121600" y="1842040"/>
            <a:ext cx="1266120" cy="621720"/>
            <a:chOff x="1121600" y="1842040"/>
            <a:chExt cx="1266120" cy="62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6B88DC3-81F2-447D-B458-8A38EF2559A3}"/>
                    </a:ext>
                  </a:extLst>
                </p14:cNvPr>
                <p14:cNvContentPartPr/>
                <p14:nvPr/>
              </p14:nvContentPartPr>
              <p14:xfrm>
                <a:off x="1380440" y="2084320"/>
                <a:ext cx="1007280" cy="379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6B88DC3-81F2-447D-B458-8A38EF2559A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71440" y="2075320"/>
                  <a:ext cx="1024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4BDAF07-EE4D-4ED6-973F-4A8E603E5967}"/>
                    </a:ext>
                  </a:extLst>
                </p14:cNvPr>
                <p14:cNvContentPartPr/>
                <p14:nvPr/>
              </p14:nvContentPartPr>
              <p14:xfrm>
                <a:off x="1121600" y="1842040"/>
                <a:ext cx="204480" cy="233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4BDAF07-EE4D-4ED6-973F-4A8E603E596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12960" y="1833040"/>
                  <a:ext cx="222120" cy="25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FE6FF62-D076-40A1-B023-4E16DB9DDEA5}"/>
                  </a:ext>
                </a:extLst>
              </p14:cNvPr>
              <p14:cNvContentPartPr/>
              <p14:nvPr/>
            </p14:nvContentPartPr>
            <p14:xfrm>
              <a:off x="155360" y="2768320"/>
              <a:ext cx="21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FE6FF62-D076-40A1-B023-4E16DB9DDEA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6360" y="2759680"/>
                <a:ext cx="198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1708EDBA-440B-41A7-A9B0-3D553F493FDB}"/>
              </a:ext>
            </a:extLst>
          </p:cNvPr>
          <p:cNvSpPr txBox="1"/>
          <p:nvPr/>
        </p:nvSpPr>
        <p:spPr>
          <a:xfrm>
            <a:off x="-1653708" y="283868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2">
                    <a:lumMod val="50000"/>
                  </a:schemeClr>
                </a:solidFill>
              </a:rPr>
              <a:t>2001:db8:acad:</a:t>
            </a:r>
            <a:r>
              <a:rPr lang="en-MY" dirty="0">
                <a:solidFill>
                  <a:srgbClr val="0000CC"/>
                </a:solidFill>
              </a:rPr>
              <a:t>2</a:t>
            </a:r>
            <a:r>
              <a:rPr lang="en-MY" dirty="0">
                <a:solidFill>
                  <a:schemeClr val="bg2">
                    <a:lumMod val="50000"/>
                  </a:schemeClr>
                </a:solidFill>
              </a:rPr>
              <a:t>::12/64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170932-254E-4A0A-ADAC-7A5DD14AA89B}"/>
              </a:ext>
            </a:extLst>
          </p:cNvPr>
          <p:cNvSpPr txBox="1"/>
          <p:nvPr/>
        </p:nvSpPr>
        <p:spPr>
          <a:xfrm>
            <a:off x="-1690068" y="346078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bg2">
                    <a:lumMod val="50000"/>
                  </a:schemeClr>
                </a:solidFill>
              </a:rPr>
              <a:t>2001:db8:acad:</a:t>
            </a:r>
            <a:r>
              <a:rPr lang="en-MY" dirty="0">
                <a:solidFill>
                  <a:srgbClr val="0000CC"/>
                </a:solidFill>
              </a:rPr>
              <a:t>4</a:t>
            </a:r>
            <a:r>
              <a:rPr lang="en-MY" dirty="0">
                <a:solidFill>
                  <a:schemeClr val="bg2">
                    <a:lumMod val="50000"/>
                  </a:schemeClr>
                </a:solidFill>
              </a:rPr>
              <a:t>::2/64</a:t>
            </a:r>
          </a:p>
        </p:txBody>
      </p:sp>
    </p:spTree>
    <p:extLst>
      <p:ext uri="{BB962C8B-B14F-4D97-AF65-F5344CB8AC3E}">
        <p14:creationId xmlns:p14="http://schemas.microsoft.com/office/powerpoint/2010/main" val="15422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Subnet an IPv6 Network</a:t>
            </a:r>
            <a:br>
              <a:rPr lang="en-US" dirty="0"/>
            </a:br>
            <a:r>
              <a:rPr lang="en-US" sz="2400" dirty="0"/>
              <a:t>Router Configured with IPv6 Subnets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003F5F5-7654-47FE-8245-0FE364DE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86660"/>
            <a:ext cx="7380549" cy="731838"/>
          </a:xfrm>
        </p:spPr>
        <p:txBody>
          <a:bodyPr/>
          <a:lstStyle/>
          <a:p>
            <a:pPr marL="0" indent="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The example shows that each of the router interfaces on R1 has been configured to be on a different IPv6 subnet.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34DE4A8-80F8-41EF-8BA3-2E8FBDCC8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65" y="1871767"/>
            <a:ext cx="5398141" cy="17851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interface gigabitethernet 0/0/0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ipv6 address 2001:db8:acad:1::1/64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no shutdown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exit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interface gigabitethernet 0/0/1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ipv6 address 2001:db8:acad:2::1/64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no shutdown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exit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interface serial 0/1/0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ipv6 address 2001:db8:acad:3::1/64</a:t>
            </a:r>
          </a:p>
          <a:p>
            <a:pPr lvl="0" defTabSz="914400" eaLnBrk="0" hangingPunct="0"/>
            <a:r>
              <a:rPr lang="en-US" alt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no shutdown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4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5319" y="1953578"/>
            <a:ext cx="6210236" cy="72771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923762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5F7573-BCA2-42BC-BD11-464E23002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3113DF4-6ED0-45DC-B134-AFF462B3C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5"/>
          <a:stretch/>
        </p:blipFill>
        <p:spPr bwMode="auto">
          <a:xfrm>
            <a:off x="0" y="0"/>
            <a:ext cx="9144000" cy="493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115" y="1746250"/>
            <a:ext cx="4248886" cy="857250"/>
          </a:xfrm>
        </p:spPr>
        <p:txBody>
          <a:bodyPr/>
          <a:lstStyle/>
          <a:p>
            <a:pPr algn="ctr"/>
            <a:r>
              <a:rPr lang="en-US" sz="54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Network access- Physical Layer</a:t>
            </a: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244338"/>
            <a:ext cx="7598042" cy="14734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Issues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IPv4 Issues</a:t>
            </a:r>
            <a:br>
              <a:rPr lang="en-US" dirty="0"/>
            </a:br>
            <a:r>
              <a:rPr lang="en-US" sz="2400" dirty="0"/>
              <a:t>Need for IPv6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4140028" cy="307394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IPv4 is </a:t>
            </a:r>
            <a:r>
              <a:rPr lang="en-US" sz="1600" dirty="0">
                <a:solidFill>
                  <a:srgbClr val="FF0000"/>
                </a:solidFill>
              </a:rPr>
              <a:t>running out </a:t>
            </a:r>
            <a:r>
              <a:rPr lang="en-US" sz="1600" dirty="0">
                <a:solidFill>
                  <a:schemeClr val="tx1"/>
                </a:solidFill>
              </a:rPr>
              <a:t>of addresses. IPv6 is the successor to IPv4. IPv6 has a much larger 128-bit address space.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development of IPv6 also included fixes for IPv4 limitations and other enhancements.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With an increasing internet population, a </a:t>
            </a:r>
            <a:r>
              <a:rPr lang="en-US" sz="1600" dirty="0">
                <a:solidFill>
                  <a:srgbClr val="FF0000"/>
                </a:solidFill>
              </a:rPr>
              <a:t>limited IPv4 address space</a:t>
            </a:r>
            <a:r>
              <a:rPr lang="en-US" sz="1600" dirty="0">
                <a:solidFill>
                  <a:schemeClr val="tx1"/>
                </a:solidFill>
              </a:rPr>
              <a:t>, issues with NAT and the IoT, the time has come to begin the transition to IPv6.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1C0E8-9A48-4776-9AE6-431C4EFF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75" y="855419"/>
            <a:ext cx="3478852" cy="20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IPv4 Issues</a:t>
            </a:r>
            <a:br>
              <a:rPr lang="en-US" dirty="0"/>
            </a:br>
            <a:r>
              <a:rPr lang="en-US" sz="2400" dirty="0"/>
              <a:t>IPv4 and IPv6 Coexistence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7913517" cy="3073946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chemeClr val="tx1"/>
                </a:solidFill>
              </a:rPr>
              <a:t>Both IPv4 and IPv6 will </a:t>
            </a:r>
            <a:r>
              <a:rPr lang="en-US" sz="1600" dirty="0">
                <a:solidFill>
                  <a:srgbClr val="FF0000"/>
                </a:solidFill>
              </a:rPr>
              <a:t>coexist</a:t>
            </a:r>
            <a:r>
              <a:rPr lang="en-US" sz="1600" dirty="0">
                <a:solidFill>
                  <a:schemeClr val="tx1"/>
                </a:solidFill>
              </a:rPr>
              <a:t> in the near future and the transition will take several years.</a:t>
            </a:r>
          </a:p>
          <a:p>
            <a:pPr marL="0" indent="0" algn="l"/>
            <a:r>
              <a:rPr lang="en-US" sz="1600" dirty="0">
                <a:solidFill>
                  <a:schemeClr val="tx1"/>
                </a:solidFill>
              </a:rPr>
              <a:t>The IETF has created various protocols and tools to help network administrators migrate their networks to IPv6. These migration techniques can be divided into </a:t>
            </a:r>
            <a:r>
              <a:rPr lang="en-US" sz="1600" dirty="0">
                <a:solidFill>
                  <a:srgbClr val="FF0000"/>
                </a:solidFill>
              </a:rPr>
              <a:t>three</a:t>
            </a:r>
            <a:r>
              <a:rPr lang="en-US" sz="1600" dirty="0">
                <a:solidFill>
                  <a:schemeClr val="tx1"/>
                </a:solidFill>
              </a:rPr>
              <a:t> categories: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Dual stack </a:t>
            </a:r>
            <a:r>
              <a:rPr lang="en-US" dirty="0">
                <a:solidFill>
                  <a:schemeClr val="tx1"/>
                </a:solidFill>
              </a:rPr>
              <a:t>-The devices run both IPv4 and IPv6 protocol stacks simultaneously.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Tunneling</a:t>
            </a:r>
            <a:r>
              <a:rPr lang="en-US" dirty="0"/>
              <a:t> – A method of transporting an IPv6 packet over an IPv4 network. The IPv6 packet is encapsulated inside an IPv4 packet.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Translation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/>
              <a:t>Network Address Translation 64 (NAT64) allows IPv6-enabled devices to communicate with IPv4-enabled devices using a translation technique similar to NAT for IPv4.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35741-D333-4DBC-B285-F99CC22F97CD}"/>
              </a:ext>
            </a:extLst>
          </p:cNvPr>
          <p:cNvSpPr txBox="1"/>
          <p:nvPr/>
        </p:nvSpPr>
        <p:spPr>
          <a:xfrm>
            <a:off x="431971" y="3918749"/>
            <a:ext cx="7913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Note:</a:t>
            </a:r>
            <a:r>
              <a:rPr lang="en-US" sz="1400" dirty="0"/>
              <a:t> Tunneling and translation are for transitioning to native IPv6 and should only be used where needed. The goal should be native IPv6 communications from source to destination.</a:t>
            </a:r>
          </a:p>
        </p:txBody>
      </p:sp>
    </p:spTree>
    <p:extLst>
      <p:ext uri="{BB962C8B-B14F-4D97-AF65-F5344CB8AC3E}">
        <p14:creationId xmlns:p14="http://schemas.microsoft.com/office/powerpoint/2010/main" val="35435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IPv6 Address Representation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IPv6 Address Representation</a:t>
            </a:r>
            <a:br>
              <a:rPr lang="en-US" dirty="0"/>
            </a:br>
            <a:r>
              <a:rPr lang="en-US" sz="2400" dirty="0"/>
              <a:t>IPv6 Addressing Formats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7913516" cy="400318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IPv6 addresses are </a:t>
            </a:r>
            <a:r>
              <a:rPr lang="en-US" sz="1600" dirty="0">
                <a:solidFill>
                  <a:srgbClr val="FF0000"/>
                </a:solidFill>
              </a:rPr>
              <a:t>128 bits </a:t>
            </a:r>
            <a:r>
              <a:rPr lang="en-US" sz="1600" dirty="0">
                <a:solidFill>
                  <a:schemeClr val="tx1"/>
                </a:solidFill>
              </a:rPr>
              <a:t>in length and written in </a:t>
            </a:r>
            <a:r>
              <a:rPr lang="en-US" sz="1600" dirty="0">
                <a:solidFill>
                  <a:srgbClr val="FF0000"/>
                </a:solidFill>
              </a:rPr>
              <a:t>hexadecimal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IPv6 addresses are not case-sensitive and can be written in either lowercase or uppercase.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preferred format for writing an IPv6 address is x:x:x:x:x:x:x:x, with each “x” consisting of </a:t>
            </a:r>
            <a:r>
              <a:rPr lang="en-US" sz="1600" dirty="0">
                <a:solidFill>
                  <a:srgbClr val="FF0000"/>
                </a:solidFill>
              </a:rPr>
              <a:t>four hexadecimal </a:t>
            </a:r>
            <a:r>
              <a:rPr lang="en-US" sz="1600" dirty="0">
                <a:solidFill>
                  <a:schemeClr val="tx1"/>
                </a:solidFill>
              </a:rPr>
              <a:t>values.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 IPv6, a hextet is the unofficial term used to refer to a segment of 16 bits, or four hexadecimal values.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Examples of IPv6 addresses in the preferred format:</a:t>
            </a:r>
          </a:p>
          <a:p>
            <a:pPr marL="358775" lvl="4" indent="0">
              <a:buNone/>
            </a:pPr>
            <a:r>
              <a:rPr lang="pt-BR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2001:0db8:0000:1111:0000:0000:0000:0200 </a:t>
            </a:r>
          </a:p>
          <a:p>
            <a:pPr marL="358775" lvl="4" indent="0">
              <a:buNone/>
            </a:pPr>
            <a:r>
              <a:rPr lang="pt-BR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2001:0db8:0000:00a3:abcd: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000:0000:1234 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 algn="l"/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7A7643F-AEE8-4889-B4F2-4AF6CCBCB6BE}"/>
                  </a:ext>
                </a:extLst>
              </p14:cNvPr>
              <p14:cNvContentPartPr/>
              <p14:nvPr/>
            </p14:nvContentPartPr>
            <p14:xfrm>
              <a:off x="1394876" y="441379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7A7643F-AEE8-4889-B4F2-4AF6CCBCB6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7236" y="4396159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65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12937</TotalTime>
  <Words>4068</Words>
  <Application>Microsoft Office PowerPoint</Application>
  <PresentationFormat>On-screen Show (16:9)</PresentationFormat>
  <Paragraphs>457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CiscoSans ExtraLight</vt:lpstr>
      <vt:lpstr>Courier New</vt:lpstr>
      <vt:lpstr>Montserrat</vt:lpstr>
      <vt:lpstr>PT Sans</vt:lpstr>
      <vt:lpstr>Wingdings</vt:lpstr>
      <vt:lpstr>Default Theme</vt:lpstr>
      <vt:lpstr>UCTI-Template-foundation-level</vt:lpstr>
      <vt:lpstr>PowerPoint Presentation</vt:lpstr>
      <vt:lpstr>IPv6 Addressing</vt:lpstr>
      <vt:lpstr>Topics and Structure of the lesson</vt:lpstr>
      <vt:lpstr>Contents &amp; Structure</vt:lpstr>
      <vt:lpstr>IPv4 Issues</vt:lpstr>
      <vt:lpstr>IPv4 Issues Need for IPv6</vt:lpstr>
      <vt:lpstr>IPv4 Issues IPv4 and IPv6 Coexistence</vt:lpstr>
      <vt:lpstr>IPv6 Address Representation</vt:lpstr>
      <vt:lpstr>IPv6 Address Representation IPv6 Addressing Formats</vt:lpstr>
      <vt:lpstr>IPv6 Address Representation Rule 1 – Omit Leading Zero</vt:lpstr>
      <vt:lpstr>IPv6 Address Representation Rule 2 – Double Colon</vt:lpstr>
      <vt:lpstr>IPv6 Address Types</vt:lpstr>
      <vt:lpstr>IPv6 Address Types Unicast, Multicast, Anycast</vt:lpstr>
      <vt:lpstr>IPv6 Address Types IPv6 Prefix Length</vt:lpstr>
      <vt:lpstr>IPv6 Address Types Types of IPv6 Unicast Addresses</vt:lpstr>
      <vt:lpstr>IPv6 Address Types IPv6 GUA</vt:lpstr>
      <vt:lpstr>IPv6 Address Types IPv6 GUA Structure</vt:lpstr>
      <vt:lpstr>Subnet an IPv6 Network Subnet Using the Subnet ID</vt:lpstr>
      <vt:lpstr>IPv6 Address Types IPv6 LLA</vt:lpstr>
      <vt:lpstr> GUA and LLA Static Configuration</vt:lpstr>
      <vt:lpstr>GUA and LLA Static Configuration Static GUA Configuration on a Router</vt:lpstr>
      <vt:lpstr>GUA and LLA Static Configuration Static GUA Configuration on a Windows Host</vt:lpstr>
      <vt:lpstr>GUA and LLA Static Configuration Static GUA Configuration of a Link-Local Unicast Address</vt:lpstr>
      <vt:lpstr>Dynamic Addressing for IPv6 GUAs</vt:lpstr>
      <vt:lpstr>Dynamic Addressing for IPv6 GUAs RS and RA Messages</vt:lpstr>
      <vt:lpstr>Dynamic Addressing for IPv6 GUAs Method 1: SLAAC (IPv6 Stateless Address Auto-configuration)</vt:lpstr>
      <vt:lpstr>Dynamic Addressing for IPv6 GUAs Method 2: SLAAC and Stateless DHCP</vt:lpstr>
      <vt:lpstr>Dynamic Addressing for IPv6 GUAs Method 3: Stateful DHCPv6</vt:lpstr>
      <vt:lpstr>Dynamic Addressing for IPv6 GUAs EUI-64 Process vs. Randomly Generated</vt:lpstr>
      <vt:lpstr>Dynamic Addressing for IPv6 GUAs EUI-64 Process</vt:lpstr>
      <vt:lpstr>Dynamic Addressing for IPv6 GUAs Randomly Generated Interface IDs</vt:lpstr>
      <vt:lpstr>Dynamic Addressing for IPv6 LLAs</vt:lpstr>
      <vt:lpstr>Dynamic Addressing for IPv6 LLAs Dynamic LLAs</vt:lpstr>
      <vt:lpstr>Dynamic Addressing for IPv6 LLAs Dynamic LLAs on Windows</vt:lpstr>
      <vt:lpstr>Dynamic Addressing for IPv6 LLAs Dynamic LLAs on Cisco Routers &amp; Verify</vt:lpstr>
      <vt:lpstr>IPv6 Multicast Addresses</vt:lpstr>
      <vt:lpstr>IPv6 Multicast Addresses Assigned IPv6 Multicast Addresses</vt:lpstr>
      <vt:lpstr>IPv6 Multicast Addresses Well-Known IPv6 Multicast Addresses</vt:lpstr>
      <vt:lpstr>IPv6 Multicast Addresses Solicited-Node IPv6 Multicast</vt:lpstr>
      <vt:lpstr>Subnet an IPv6 Network</vt:lpstr>
      <vt:lpstr>Subnet an IPv6 Network Subnet Using the Subnet ID</vt:lpstr>
      <vt:lpstr>Subnet an IPv6 Network IPv6 Subnetting Example</vt:lpstr>
      <vt:lpstr>Subnet an IPv6 Network IPv6 Subnet Allocation</vt:lpstr>
      <vt:lpstr>Subnet an IPv6 Network Router Configured with IPv6 Subnets</vt:lpstr>
      <vt:lpstr> Summary</vt:lpstr>
      <vt:lpstr>Summary / Recap of Main Points</vt:lpstr>
      <vt:lpstr>Q &amp; A</vt:lpstr>
      <vt:lpstr>What To Expect Next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Shahab Alizadeh</cp:lastModifiedBy>
  <cp:revision>453</cp:revision>
  <dcterms:created xsi:type="dcterms:W3CDTF">2019-10-18T06:21:22Z</dcterms:created>
  <dcterms:modified xsi:type="dcterms:W3CDTF">2023-03-02T06:58:59Z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